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03" r:id="rId5"/>
    <p:sldId id="12522" r:id="rId6"/>
    <p:sldId id="12527" r:id="rId7"/>
    <p:sldId id="12528" r:id="rId8"/>
    <p:sldId id="12529" r:id="rId9"/>
    <p:sldId id="12531" r:id="rId10"/>
    <p:sldId id="12534" r:id="rId11"/>
    <p:sldId id="12535" r:id="rId12"/>
    <p:sldId id="12530" r:id="rId13"/>
    <p:sldId id="12526" r:id="rId14"/>
    <p:sldId id="12538" r:id="rId15"/>
    <p:sldId id="294" r:id="rId16"/>
    <p:sldId id="12533" r:id="rId17"/>
    <p:sldId id="12537" r:id="rId18"/>
    <p:sldId id="12524" r:id="rId19"/>
    <p:sldId id="296" r:id="rId2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8C8A11-E98A-6D2F-CA1D-74938FC7DBA8}" name="Emilie Williams-Jones" initials="EWJ" userId="S::Emilie.WilliamsJones@surreycc.gov.uk::ec74ccad-c1c4-4ce5-afdd-fbfd05bf530d" providerId="AD"/>
  <p188:author id="{788AF424-FCC3-9844-51D9-D6AC8486535D}" name="Daniel Peattie" initials="DP" userId="S::daniel.peattie@surreycc.gov.uk::31d92737-1426-4467-8144-4c3887888319" providerId="AD"/>
  <p188:author id="{82737A65-4FE0-9940-EC9D-4EEB6EF1319F}" name="Daniel Peattie" initials="DP" userId="S::Daniel.Peattie@surreycc.gov.uk::31d92737-1426-4467-8144-4c3887888319" providerId="AD"/>
  <p188:author id="{C1E8B18F-5E01-D813-8D06-28F8A8D30006}" name="Peter Speers" initials="PS" userId="S::peter.speers@surreycc.gov.uk::3f57d458-7919-45c3-9c6b-5c57bb1e9a55" providerId="AD"/>
  <p188:author id="{FA1B8D90-AC81-B96C-F150-95850FCCC66C}" name="Kirstin Butler" initials="KB" userId="S::kirstin.butler@surreycc.gov.uk::6bfbeb23-ff00-41f4-a75d-eb425ce04a6c" providerId="AD"/>
  <p188:author id="{689AA1A1-AF6C-2C26-61AA-E7B23323B67E}" name="Louise Lawson" initials="LL" userId="S::louise.lawson@surreycc.gov.uk::ea258ade-9106-44cb-9b9e-be080e4a208b" providerId="AD"/>
  <p188:author id="{B41DCFBB-5AFB-D416-BBEB-02BB87D70476}" name="Rachel Wigley" initials="RW" userId="S::Rachel.Wigley@surreycc.gov.uk::8a1917d0-c981-4762-abee-f11a48346835" providerId="AD"/>
  <p188:author id="{3660E7D7-E702-2666-1A4D-FE7A031BC3B1}" name="Emilie Williams-Jones" initials="EW" userId="S::emilie.williamsjones@surreycc.gov.uk::ec74ccad-c1c4-4ce5-afdd-fbfd05bf530d" providerId="AD"/>
  <p188:author id="{CFA1A2D8-E3B0-3A14-3BF4-C9B0AD0239EB}" name="Emily George" initials="EG" userId="S::Emily.George@surreycc.gov.uk::d5978c82-65a1-4f02-8e41-a4205a4c6604" providerId="AD"/>
  <p188:author id="{AC9D6CF2-4DDF-CC10-397B-94E95009C148}" name="Sarah Bryan" initials="SB" userId="S::sarah.bryan@surreycc.gov.uk::ff2dae5a-3325-4f20-832c-3d57e82846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George" initials="EG" lastIdx="18" clrIdx="0">
    <p:extLst>
      <p:ext uri="{19B8F6BF-5375-455C-9EA6-DF929625EA0E}">
        <p15:presenceInfo xmlns:p15="http://schemas.microsoft.com/office/powerpoint/2012/main" userId="S::Emily.George@surreycc.gov.uk::d5978c82-65a1-4f02-8e41-a4205a4c6604" providerId="AD"/>
      </p:ext>
    </p:extLst>
  </p:cmAuthor>
  <p:cmAuthor id="2" name="Sarah Bryan" initials="SB" lastIdx="2" clrIdx="1">
    <p:extLst>
      <p:ext uri="{19B8F6BF-5375-455C-9EA6-DF929625EA0E}">
        <p15:presenceInfo xmlns:p15="http://schemas.microsoft.com/office/powerpoint/2012/main" userId="S::sarah.bryan@surreycc.gov.uk::ff2dae5a-3325-4f20-832c-3d57e82846f5" providerId="AD"/>
      </p:ext>
    </p:extLst>
  </p:cmAuthor>
  <p:cmAuthor id="3" name="Daniel Peattie" initials="DP" lastIdx="6" clrIdx="2">
    <p:extLst>
      <p:ext uri="{19B8F6BF-5375-455C-9EA6-DF929625EA0E}">
        <p15:presenceInfo xmlns:p15="http://schemas.microsoft.com/office/powerpoint/2012/main" userId="S::Daniel.Peattie@surreycc.gov.uk::31d92737-1426-4467-8144-4c3887888319" providerId="AD"/>
      </p:ext>
    </p:extLst>
  </p:cmAuthor>
  <p:cmAuthor id="4" name="Emilie Williams-Jones" initials="EWJ" lastIdx="4" clrIdx="3">
    <p:extLst>
      <p:ext uri="{19B8F6BF-5375-455C-9EA6-DF929625EA0E}">
        <p15:presenceInfo xmlns:p15="http://schemas.microsoft.com/office/powerpoint/2012/main" userId="S::Emilie.WilliamsJones@surreycc.gov.uk::ec74ccad-c1c4-4ce5-afdd-fbfd05bf53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5F747-1964-4879-9FD8-E482F2B104CA}" v="3" dt="2023-04-28T13:27:22.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E90573C1-2260-4DEE-AC49-97AF4D4689F1}" type="datetimeFigureOut">
              <a:rPr lang="en-GB" smtClean="0"/>
              <a:t>28/04/2023</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E041F20-B2FE-446C-A67A-79E930FDFAB1}" type="slidenum">
              <a:rPr lang="en-GB" smtClean="0"/>
              <a:t>‹#›</a:t>
            </a:fld>
            <a:endParaRPr lang="en-GB"/>
          </a:p>
        </p:txBody>
      </p:sp>
    </p:spTree>
    <p:extLst>
      <p:ext uri="{BB962C8B-B14F-4D97-AF65-F5344CB8AC3E}">
        <p14:creationId xmlns:p14="http://schemas.microsoft.com/office/powerpoint/2010/main" val="31461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2</a:t>
            </a:fld>
            <a:endParaRPr lang="en-GB"/>
          </a:p>
        </p:txBody>
      </p:sp>
    </p:spTree>
    <p:extLst>
      <p:ext uri="{BB962C8B-B14F-4D97-AF65-F5344CB8AC3E}">
        <p14:creationId xmlns:p14="http://schemas.microsoft.com/office/powerpoint/2010/main" val="1732625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11</a:t>
            </a:fld>
            <a:endParaRPr lang="en-GB"/>
          </a:p>
        </p:txBody>
      </p:sp>
    </p:spTree>
    <p:extLst>
      <p:ext uri="{BB962C8B-B14F-4D97-AF65-F5344CB8AC3E}">
        <p14:creationId xmlns:p14="http://schemas.microsoft.com/office/powerpoint/2010/main" val="143573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effectLst/>
                <a:latin typeface="Arial" panose="020B0604020202020204" pitchFamily="34" charset="0"/>
                <a:ea typeface="Calibri" panose="020F0502020204030204" pitchFamily="34" charset="0"/>
                <a:cs typeface="Arial" panose="020B0604020202020204" pitchFamily="34" charset="0"/>
              </a:rPr>
              <a:t>Finance plan must be focused on delivering educational outcomes. Project Development Grant (revenue) will be funded by DfE – initial allocation of £30k (to cover all pre-opening costs), and then </a:t>
            </a:r>
            <a:r>
              <a:rPr lang="en-GB" sz="2800" b="0" i="0">
                <a:solidFill>
                  <a:srgbClr val="0B0C0C"/>
                </a:solidFill>
                <a:effectLst/>
                <a:latin typeface="GDS Transport"/>
              </a:rPr>
              <a:t>the balance of the </a:t>
            </a:r>
            <a:r>
              <a:rPr lang="en-GB" sz="2800"/>
              <a:t>PDG</a:t>
            </a:r>
            <a:r>
              <a:rPr lang="en-GB" sz="2800" b="0" i="0">
                <a:solidFill>
                  <a:srgbClr val="0B0C0C"/>
                </a:solidFill>
                <a:effectLst/>
                <a:latin typeface="GDS Transport"/>
              </a:rPr>
              <a:t> funds (totalling around £220k) will be paid in instalments after the provisional opening date has been agreed. </a:t>
            </a: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12</a:t>
            </a:fld>
            <a:endParaRPr lang="en-GB"/>
          </a:p>
        </p:txBody>
      </p:sp>
    </p:spTree>
    <p:extLst>
      <p:ext uri="{BB962C8B-B14F-4D97-AF65-F5344CB8AC3E}">
        <p14:creationId xmlns:p14="http://schemas.microsoft.com/office/powerpoint/2010/main" val="307486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13</a:t>
            </a:fld>
            <a:endParaRPr lang="en-GB"/>
          </a:p>
        </p:txBody>
      </p:sp>
    </p:spTree>
    <p:extLst>
      <p:ext uri="{BB962C8B-B14F-4D97-AF65-F5344CB8AC3E}">
        <p14:creationId xmlns:p14="http://schemas.microsoft.com/office/powerpoint/2010/main" val="288557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14</a:t>
            </a:fld>
            <a:endParaRPr lang="en-GB"/>
          </a:p>
        </p:txBody>
      </p:sp>
    </p:spTree>
    <p:extLst>
      <p:ext uri="{BB962C8B-B14F-4D97-AF65-F5344CB8AC3E}">
        <p14:creationId xmlns:p14="http://schemas.microsoft.com/office/powerpoint/2010/main" val="140308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15</a:t>
            </a:fld>
            <a:endParaRPr lang="en-GB"/>
          </a:p>
        </p:txBody>
      </p:sp>
    </p:spTree>
    <p:extLst>
      <p:ext uri="{BB962C8B-B14F-4D97-AF65-F5344CB8AC3E}">
        <p14:creationId xmlns:p14="http://schemas.microsoft.com/office/powerpoint/2010/main" val="3707267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16</a:t>
            </a:fld>
            <a:endParaRPr lang="en-GB"/>
          </a:p>
        </p:txBody>
      </p:sp>
    </p:spTree>
    <p:extLst>
      <p:ext uri="{BB962C8B-B14F-4D97-AF65-F5344CB8AC3E}">
        <p14:creationId xmlns:p14="http://schemas.microsoft.com/office/powerpoint/2010/main" val="175617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effectLst/>
                <a:latin typeface="Arial" panose="020B0604020202020204" pitchFamily="34" charset="0"/>
                <a:ea typeface="Calibri" panose="020F0502020204030204" pitchFamily="34" charset="0"/>
                <a:cs typeface="Arial" panose="020B0604020202020204" pitchFamily="34" charset="0"/>
              </a:rPr>
              <a:t>Mindworks Surrey, S&amp;BP NHS Foundation Trust, Barnardo's, Learning Space, NAS, SWP, T&amp;P NHS Foundation Trust, SCC</a:t>
            </a: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3</a:t>
            </a:fld>
            <a:endParaRPr lang="en-GB"/>
          </a:p>
        </p:txBody>
      </p:sp>
    </p:spTree>
    <p:extLst>
      <p:ext uri="{BB962C8B-B14F-4D97-AF65-F5344CB8AC3E}">
        <p14:creationId xmlns:p14="http://schemas.microsoft.com/office/powerpoint/2010/main" val="351924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4</a:t>
            </a:fld>
            <a:endParaRPr lang="en-GB"/>
          </a:p>
        </p:txBody>
      </p:sp>
    </p:spTree>
    <p:extLst>
      <p:ext uri="{BB962C8B-B14F-4D97-AF65-F5344CB8AC3E}">
        <p14:creationId xmlns:p14="http://schemas.microsoft.com/office/powerpoint/2010/main" val="134419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5</a:t>
            </a:fld>
            <a:endParaRPr lang="en-GB"/>
          </a:p>
        </p:txBody>
      </p:sp>
    </p:spTree>
    <p:extLst>
      <p:ext uri="{BB962C8B-B14F-4D97-AF65-F5344CB8AC3E}">
        <p14:creationId xmlns:p14="http://schemas.microsoft.com/office/powerpoint/2010/main" val="284218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6</a:t>
            </a:fld>
            <a:endParaRPr lang="en-GB"/>
          </a:p>
        </p:txBody>
      </p:sp>
    </p:spTree>
    <p:extLst>
      <p:ext uri="{BB962C8B-B14F-4D97-AF65-F5344CB8AC3E}">
        <p14:creationId xmlns:p14="http://schemas.microsoft.com/office/powerpoint/2010/main" val="32924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7</a:t>
            </a:fld>
            <a:endParaRPr lang="en-GB"/>
          </a:p>
        </p:txBody>
      </p:sp>
    </p:spTree>
    <p:extLst>
      <p:ext uri="{BB962C8B-B14F-4D97-AF65-F5344CB8AC3E}">
        <p14:creationId xmlns:p14="http://schemas.microsoft.com/office/powerpoint/2010/main" val="606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8</a:t>
            </a:fld>
            <a:endParaRPr lang="en-GB"/>
          </a:p>
        </p:txBody>
      </p:sp>
    </p:spTree>
    <p:extLst>
      <p:ext uri="{BB962C8B-B14F-4D97-AF65-F5344CB8AC3E}">
        <p14:creationId xmlns:p14="http://schemas.microsoft.com/office/powerpoint/2010/main" val="353213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9</a:t>
            </a:fld>
            <a:endParaRPr lang="en-GB"/>
          </a:p>
        </p:txBody>
      </p:sp>
    </p:spTree>
    <p:extLst>
      <p:ext uri="{BB962C8B-B14F-4D97-AF65-F5344CB8AC3E}">
        <p14:creationId xmlns:p14="http://schemas.microsoft.com/office/powerpoint/2010/main" val="169390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E041F20-B2FE-446C-A67A-79E930FDFAB1}" type="slidenum">
              <a:rPr lang="en-GB" smtClean="0"/>
              <a:t>10</a:t>
            </a:fld>
            <a:endParaRPr lang="en-GB"/>
          </a:p>
        </p:txBody>
      </p:sp>
    </p:spTree>
    <p:extLst>
      <p:ext uri="{BB962C8B-B14F-4D97-AF65-F5344CB8AC3E}">
        <p14:creationId xmlns:p14="http://schemas.microsoft.com/office/powerpoint/2010/main" val="310444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33DC-8E3E-47AB-A273-BD32C6783B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2D3A20-0D6B-4FEA-A059-BD2DE0321E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B5E468-3257-4D89-B154-3D3A1661A755}"/>
              </a:ext>
            </a:extLst>
          </p:cNvPr>
          <p:cNvSpPr>
            <a:spLocks noGrp="1"/>
          </p:cNvSpPr>
          <p:nvPr>
            <p:ph type="dt" sz="half" idx="10"/>
          </p:nvPr>
        </p:nvSpPr>
        <p:spPr/>
        <p:txBody>
          <a:bodyPr/>
          <a:lstStyle/>
          <a:p>
            <a:fld id="{C2D4E8F2-F209-4D67-B5EE-667D53C18A81}" type="datetimeFigureOut">
              <a:rPr lang="en-GB" smtClean="0"/>
              <a:t>28/04/2023</a:t>
            </a:fld>
            <a:endParaRPr lang="en-GB"/>
          </a:p>
        </p:txBody>
      </p:sp>
      <p:sp>
        <p:nvSpPr>
          <p:cNvPr id="5" name="Footer Placeholder 4">
            <a:extLst>
              <a:ext uri="{FF2B5EF4-FFF2-40B4-BE49-F238E27FC236}">
                <a16:creationId xmlns:a16="http://schemas.microsoft.com/office/drawing/2014/main" id="{C4B7CCB3-B68D-43FD-879E-ABE608FA1E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81D423-DFA0-43A4-A270-399305DFF289}"/>
              </a:ext>
            </a:extLst>
          </p:cNvPr>
          <p:cNvSpPr>
            <a:spLocks noGrp="1"/>
          </p:cNvSpPr>
          <p:nvPr>
            <p:ph type="sldNum" sz="quarter" idx="12"/>
          </p:nvPr>
        </p:nvSpPr>
        <p:spPr/>
        <p:txBody>
          <a:bodyPr/>
          <a:lstStyle/>
          <a:p>
            <a:fld id="{AA221627-6CB9-4F30-900E-45F6B171C93C}" type="slidenum">
              <a:rPr lang="en-GB" smtClean="0"/>
              <a:t>‹#›</a:t>
            </a:fld>
            <a:endParaRPr lang="en-GB"/>
          </a:p>
        </p:txBody>
      </p:sp>
    </p:spTree>
    <p:extLst>
      <p:ext uri="{BB962C8B-B14F-4D97-AF65-F5344CB8AC3E}">
        <p14:creationId xmlns:p14="http://schemas.microsoft.com/office/powerpoint/2010/main" val="80954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2733-B51C-4AEA-9DAC-ACFAE52F91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4F6D32-BABD-41E7-B743-98F2D7245C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8F83F-A5E3-4EC3-A16D-D70CF0DCD228}"/>
              </a:ext>
            </a:extLst>
          </p:cNvPr>
          <p:cNvSpPr>
            <a:spLocks noGrp="1"/>
          </p:cNvSpPr>
          <p:nvPr>
            <p:ph type="dt" sz="half" idx="10"/>
          </p:nvPr>
        </p:nvSpPr>
        <p:spPr/>
        <p:txBody>
          <a:bodyPr/>
          <a:lstStyle/>
          <a:p>
            <a:fld id="{C2D4E8F2-F209-4D67-B5EE-667D53C18A81}" type="datetimeFigureOut">
              <a:rPr lang="en-GB" smtClean="0"/>
              <a:t>28/04/2023</a:t>
            </a:fld>
            <a:endParaRPr lang="en-GB"/>
          </a:p>
        </p:txBody>
      </p:sp>
      <p:sp>
        <p:nvSpPr>
          <p:cNvPr id="5" name="Footer Placeholder 4">
            <a:extLst>
              <a:ext uri="{FF2B5EF4-FFF2-40B4-BE49-F238E27FC236}">
                <a16:creationId xmlns:a16="http://schemas.microsoft.com/office/drawing/2014/main" id="{2C72C0C8-9389-4CEB-B19B-E83D18CB77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6BFAE8-9542-4A0B-B55D-93544BA40914}"/>
              </a:ext>
            </a:extLst>
          </p:cNvPr>
          <p:cNvSpPr>
            <a:spLocks noGrp="1"/>
          </p:cNvSpPr>
          <p:nvPr>
            <p:ph type="sldNum" sz="quarter" idx="12"/>
          </p:nvPr>
        </p:nvSpPr>
        <p:spPr/>
        <p:txBody>
          <a:bodyPr/>
          <a:lstStyle/>
          <a:p>
            <a:fld id="{AA221627-6CB9-4F30-900E-45F6B171C93C}" type="slidenum">
              <a:rPr lang="en-GB" smtClean="0"/>
              <a:t>‹#›</a:t>
            </a:fld>
            <a:endParaRPr lang="en-GB"/>
          </a:p>
        </p:txBody>
      </p:sp>
    </p:spTree>
    <p:extLst>
      <p:ext uri="{BB962C8B-B14F-4D97-AF65-F5344CB8AC3E}">
        <p14:creationId xmlns:p14="http://schemas.microsoft.com/office/powerpoint/2010/main" val="1447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4F97F-EFF8-4DEE-BC90-EC9AE266F6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1310B6-A122-40D4-9441-12AAF66852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5E2F7D-482C-4A02-8D50-C1E203E8DE9E}"/>
              </a:ext>
            </a:extLst>
          </p:cNvPr>
          <p:cNvSpPr>
            <a:spLocks noGrp="1"/>
          </p:cNvSpPr>
          <p:nvPr>
            <p:ph type="dt" sz="half" idx="10"/>
          </p:nvPr>
        </p:nvSpPr>
        <p:spPr/>
        <p:txBody>
          <a:bodyPr/>
          <a:lstStyle/>
          <a:p>
            <a:fld id="{C2D4E8F2-F209-4D67-B5EE-667D53C18A81}" type="datetimeFigureOut">
              <a:rPr lang="en-GB" smtClean="0"/>
              <a:t>28/04/2023</a:t>
            </a:fld>
            <a:endParaRPr lang="en-GB"/>
          </a:p>
        </p:txBody>
      </p:sp>
      <p:sp>
        <p:nvSpPr>
          <p:cNvPr id="5" name="Footer Placeholder 4">
            <a:extLst>
              <a:ext uri="{FF2B5EF4-FFF2-40B4-BE49-F238E27FC236}">
                <a16:creationId xmlns:a16="http://schemas.microsoft.com/office/drawing/2014/main" id="{E3D32C6F-216E-4702-9945-B3E6B10D64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E5DCA7-6011-41FF-BFE9-BB2570311C69}"/>
              </a:ext>
            </a:extLst>
          </p:cNvPr>
          <p:cNvSpPr>
            <a:spLocks noGrp="1"/>
          </p:cNvSpPr>
          <p:nvPr>
            <p:ph type="sldNum" sz="quarter" idx="12"/>
          </p:nvPr>
        </p:nvSpPr>
        <p:spPr/>
        <p:txBody>
          <a:bodyPr/>
          <a:lstStyle/>
          <a:p>
            <a:fld id="{AA221627-6CB9-4F30-900E-45F6B171C93C}" type="slidenum">
              <a:rPr lang="en-GB" smtClean="0"/>
              <a:t>‹#›</a:t>
            </a:fld>
            <a:endParaRPr lang="en-GB"/>
          </a:p>
        </p:txBody>
      </p:sp>
    </p:spTree>
    <p:extLst>
      <p:ext uri="{BB962C8B-B14F-4D97-AF65-F5344CB8AC3E}">
        <p14:creationId xmlns:p14="http://schemas.microsoft.com/office/powerpoint/2010/main" val="320481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1B06-8AEC-4522-AF74-EDD1EB22D9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D9A4E9-9693-44D0-B737-0AA351166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38E30B-4F70-4CCD-8B6B-5301ED241D0D}"/>
              </a:ext>
            </a:extLst>
          </p:cNvPr>
          <p:cNvSpPr>
            <a:spLocks noGrp="1"/>
          </p:cNvSpPr>
          <p:nvPr>
            <p:ph type="dt" sz="half" idx="10"/>
          </p:nvPr>
        </p:nvSpPr>
        <p:spPr/>
        <p:txBody>
          <a:bodyPr/>
          <a:lstStyle/>
          <a:p>
            <a:fld id="{C2D4E8F2-F209-4D67-B5EE-667D53C18A81}" type="datetimeFigureOut">
              <a:rPr lang="en-GB" smtClean="0"/>
              <a:t>28/04/2023</a:t>
            </a:fld>
            <a:endParaRPr lang="en-GB"/>
          </a:p>
        </p:txBody>
      </p:sp>
      <p:sp>
        <p:nvSpPr>
          <p:cNvPr id="5" name="Footer Placeholder 4">
            <a:extLst>
              <a:ext uri="{FF2B5EF4-FFF2-40B4-BE49-F238E27FC236}">
                <a16:creationId xmlns:a16="http://schemas.microsoft.com/office/drawing/2014/main" id="{711F5A7C-FB5B-4879-886E-015DCDA403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DE18A9-8A79-4B0D-8916-4EB0F51FB9F2}"/>
              </a:ext>
            </a:extLst>
          </p:cNvPr>
          <p:cNvSpPr>
            <a:spLocks noGrp="1"/>
          </p:cNvSpPr>
          <p:nvPr>
            <p:ph type="sldNum" sz="quarter" idx="12"/>
          </p:nvPr>
        </p:nvSpPr>
        <p:spPr/>
        <p:txBody>
          <a:bodyPr/>
          <a:lstStyle/>
          <a:p>
            <a:fld id="{AA221627-6CB9-4F30-900E-45F6B171C93C}" type="slidenum">
              <a:rPr lang="en-GB" smtClean="0"/>
              <a:t>‹#›</a:t>
            </a:fld>
            <a:endParaRPr lang="en-GB"/>
          </a:p>
        </p:txBody>
      </p:sp>
    </p:spTree>
    <p:extLst>
      <p:ext uri="{BB962C8B-B14F-4D97-AF65-F5344CB8AC3E}">
        <p14:creationId xmlns:p14="http://schemas.microsoft.com/office/powerpoint/2010/main" val="148142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D1EF-78E4-4DD1-9BD5-CFF8A8622F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DEB844-842F-40D2-95EA-4F1F57ED4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1EB62-EA25-4F7B-96D4-68975FEC97DA}"/>
              </a:ext>
            </a:extLst>
          </p:cNvPr>
          <p:cNvSpPr>
            <a:spLocks noGrp="1"/>
          </p:cNvSpPr>
          <p:nvPr>
            <p:ph type="dt" sz="half" idx="10"/>
          </p:nvPr>
        </p:nvSpPr>
        <p:spPr/>
        <p:txBody>
          <a:bodyPr/>
          <a:lstStyle/>
          <a:p>
            <a:fld id="{C2D4E8F2-F209-4D67-B5EE-667D53C18A81}" type="datetimeFigureOut">
              <a:rPr lang="en-GB" smtClean="0"/>
              <a:t>28/04/2023</a:t>
            </a:fld>
            <a:endParaRPr lang="en-GB"/>
          </a:p>
        </p:txBody>
      </p:sp>
      <p:sp>
        <p:nvSpPr>
          <p:cNvPr id="5" name="Footer Placeholder 4">
            <a:extLst>
              <a:ext uri="{FF2B5EF4-FFF2-40B4-BE49-F238E27FC236}">
                <a16:creationId xmlns:a16="http://schemas.microsoft.com/office/drawing/2014/main" id="{C5D3EDDD-CC84-4CF1-B9A4-FEFB497AA9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268C28-F8D4-48DD-94F2-5F44E6FC086E}"/>
              </a:ext>
            </a:extLst>
          </p:cNvPr>
          <p:cNvSpPr>
            <a:spLocks noGrp="1"/>
          </p:cNvSpPr>
          <p:nvPr>
            <p:ph type="sldNum" sz="quarter" idx="12"/>
          </p:nvPr>
        </p:nvSpPr>
        <p:spPr/>
        <p:txBody>
          <a:bodyPr/>
          <a:lstStyle/>
          <a:p>
            <a:fld id="{AA221627-6CB9-4F30-900E-45F6B171C93C}" type="slidenum">
              <a:rPr lang="en-GB" smtClean="0"/>
              <a:t>‹#›</a:t>
            </a:fld>
            <a:endParaRPr lang="en-GB"/>
          </a:p>
        </p:txBody>
      </p:sp>
    </p:spTree>
    <p:extLst>
      <p:ext uri="{BB962C8B-B14F-4D97-AF65-F5344CB8AC3E}">
        <p14:creationId xmlns:p14="http://schemas.microsoft.com/office/powerpoint/2010/main" val="61694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2A21-1A5A-4B22-8537-BEEEA5DB5D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8B8133-8715-4127-BB3D-5D231B2706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0BB958-4164-402B-BED1-9D352F4BCD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CB9C67-D9F8-4572-9B6B-A416821E6631}"/>
              </a:ext>
            </a:extLst>
          </p:cNvPr>
          <p:cNvSpPr>
            <a:spLocks noGrp="1"/>
          </p:cNvSpPr>
          <p:nvPr>
            <p:ph type="dt" sz="half" idx="10"/>
          </p:nvPr>
        </p:nvSpPr>
        <p:spPr/>
        <p:txBody>
          <a:bodyPr/>
          <a:lstStyle/>
          <a:p>
            <a:fld id="{C2D4E8F2-F209-4D67-B5EE-667D53C18A81}" type="datetimeFigureOut">
              <a:rPr lang="en-GB" smtClean="0"/>
              <a:t>28/04/2023</a:t>
            </a:fld>
            <a:endParaRPr lang="en-GB"/>
          </a:p>
        </p:txBody>
      </p:sp>
      <p:sp>
        <p:nvSpPr>
          <p:cNvPr id="6" name="Footer Placeholder 5">
            <a:extLst>
              <a:ext uri="{FF2B5EF4-FFF2-40B4-BE49-F238E27FC236}">
                <a16:creationId xmlns:a16="http://schemas.microsoft.com/office/drawing/2014/main" id="{BE04398E-9445-4288-AAA5-F463F91026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A32F6A-0A00-4D21-81BD-CAA6E696D805}"/>
              </a:ext>
            </a:extLst>
          </p:cNvPr>
          <p:cNvSpPr>
            <a:spLocks noGrp="1"/>
          </p:cNvSpPr>
          <p:nvPr>
            <p:ph type="sldNum" sz="quarter" idx="12"/>
          </p:nvPr>
        </p:nvSpPr>
        <p:spPr/>
        <p:txBody>
          <a:bodyPr/>
          <a:lstStyle/>
          <a:p>
            <a:fld id="{AA221627-6CB9-4F30-900E-45F6B171C93C}" type="slidenum">
              <a:rPr lang="en-GB" smtClean="0"/>
              <a:t>‹#›</a:t>
            </a:fld>
            <a:endParaRPr lang="en-GB"/>
          </a:p>
        </p:txBody>
      </p:sp>
    </p:spTree>
    <p:extLst>
      <p:ext uri="{BB962C8B-B14F-4D97-AF65-F5344CB8AC3E}">
        <p14:creationId xmlns:p14="http://schemas.microsoft.com/office/powerpoint/2010/main" val="367978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0984-50C7-4DD5-A304-9DFAB8F2E0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1ABD49-E197-4076-A4CE-5526AD758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3AB7C-1BBF-48D6-8DE4-D0283FC9C3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FBD46D1-FEF7-4A0C-9EE1-8D7CEC651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A3CA9-22BE-4C19-A220-526D76B550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A9EE24-A81D-4083-978A-A0B13013CE8B}"/>
              </a:ext>
            </a:extLst>
          </p:cNvPr>
          <p:cNvSpPr>
            <a:spLocks noGrp="1"/>
          </p:cNvSpPr>
          <p:nvPr>
            <p:ph type="dt" sz="half" idx="10"/>
          </p:nvPr>
        </p:nvSpPr>
        <p:spPr/>
        <p:txBody>
          <a:bodyPr/>
          <a:lstStyle/>
          <a:p>
            <a:fld id="{C2D4E8F2-F209-4D67-B5EE-667D53C18A81}" type="datetimeFigureOut">
              <a:rPr lang="en-GB" smtClean="0"/>
              <a:t>28/04/2023</a:t>
            </a:fld>
            <a:endParaRPr lang="en-GB"/>
          </a:p>
        </p:txBody>
      </p:sp>
      <p:sp>
        <p:nvSpPr>
          <p:cNvPr id="8" name="Footer Placeholder 7">
            <a:extLst>
              <a:ext uri="{FF2B5EF4-FFF2-40B4-BE49-F238E27FC236}">
                <a16:creationId xmlns:a16="http://schemas.microsoft.com/office/drawing/2014/main" id="{A154F406-978B-41E5-9FEA-61B408B4C3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BA7C2B-6506-4F4A-828F-74D5AD2E7F39}"/>
              </a:ext>
            </a:extLst>
          </p:cNvPr>
          <p:cNvSpPr>
            <a:spLocks noGrp="1"/>
          </p:cNvSpPr>
          <p:nvPr>
            <p:ph type="sldNum" sz="quarter" idx="12"/>
          </p:nvPr>
        </p:nvSpPr>
        <p:spPr/>
        <p:txBody>
          <a:bodyPr/>
          <a:lstStyle/>
          <a:p>
            <a:fld id="{AA221627-6CB9-4F30-900E-45F6B171C93C}" type="slidenum">
              <a:rPr lang="en-GB" smtClean="0"/>
              <a:t>‹#›</a:t>
            </a:fld>
            <a:endParaRPr lang="en-GB"/>
          </a:p>
        </p:txBody>
      </p:sp>
    </p:spTree>
    <p:extLst>
      <p:ext uri="{BB962C8B-B14F-4D97-AF65-F5344CB8AC3E}">
        <p14:creationId xmlns:p14="http://schemas.microsoft.com/office/powerpoint/2010/main" val="253751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31E7-EC19-43D1-8733-2EF694E433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F55DAE-1167-444E-A359-023B266CBADA}"/>
              </a:ext>
            </a:extLst>
          </p:cNvPr>
          <p:cNvSpPr>
            <a:spLocks noGrp="1"/>
          </p:cNvSpPr>
          <p:nvPr>
            <p:ph type="dt" sz="half" idx="10"/>
          </p:nvPr>
        </p:nvSpPr>
        <p:spPr/>
        <p:txBody>
          <a:bodyPr/>
          <a:lstStyle/>
          <a:p>
            <a:fld id="{C2D4E8F2-F209-4D67-B5EE-667D53C18A81}" type="datetimeFigureOut">
              <a:rPr lang="en-GB" smtClean="0"/>
              <a:t>28/04/2023</a:t>
            </a:fld>
            <a:endParaRPr lang="en-GB"/>
          </a:p>
        </p:txBody>
      </p:sp>
      <p:sp>
        <p:nvSpPr>
          <p:cNvPr id="4" name="Footer Placeholder 3">
            <a:extLst>
              <a:ext uri="{FF2B5EF4-FFF2-40B4-BE49-F238E27FC236}">
                <a16:creationId xmlns:a16="http://schemas.microsoft.com/office/drawing/2014/main" id="{1390369E-AAE2-42FC-9BF2-8D5FC1145E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7CC597-CE29-42CD-970F-31ABC8FD5814}"/>
              </a:ext>
            </a:extLst>
          </p:cNvPr>
          <p:cNvSpPr>
            <a:spLocks noGrp="1"/>
          </p:cNvSpPr>
          <p:nvPr>
            <p:ph type="sldNum" sz="quarter" idx="12"/>
          </p:nvPr>
        </p:nvSpPr>
        <p:spPr/>
        <p:txBody>
          <a:bodyPr/>
          <a:lstStyle/>
          <a:p>
            <a:fld id="{AA221627-6CB9-4F30-900E-45F6B171C93C}" type="slidenum">
              <a:rPr lang="en-GB" smtClean="0"/>
              <a:t>‹#›</a:t>
            </a:fld>
            <a:endParaRPr lang="en-GB"/>
          </a:p>
        </p:txBody>
      </p:sp>
    </p:spTree>
    <p:extLst>
      <p:ext uri="{BB962C8B-B14F-4D97-AF65-F5344CB8AC3E}">
        <p14:creationId xmlns:p14="http://schemas.microsoft.com/office/powerpoint/2010/main" val="7473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29CAF5-B68E-4095-B7FF-3DE4F61F0CF3}"/>
              </a:ext>
            </a:extLst>
          </p:cNvPr>
          <p:cNvSpPr>
            <a:spLocks noGrp="1"/>
          </p:cNvSpPr>
          <p:nvPr>
            <p:ph type="dt" sz="half" idx="10"/>
          </p:nvPr>
        </p:nvSpPr>
        <p:spPr/>
        <p:txBody>
          <a:bodyPr/>
          <a:lstStyle/>
          <a:p>
            <a:fld id="{C2D4E8F2-F209-4D67-B5EE-667D53C18A81}" type="datetimeFigureOut">
              <a:rPr lang="en-GB" smtClean="0"/>
              <a:t>28/04/2023</a:t>
            </a:fld>
            <a:endParaRPr lang="en-GB"/>
          </a:p>
        </p:txBody>
      </p:sp>
      <p:sp>
        <p:nvSpPr>
          <p:cNvPr id="3" name="Footer Placeholder 2">
            <a:extLst>
              <a:ext uri="{FF2B5EF4-FFF2-40B4-BE49-F238E27FC236}">
                <a16:creationId xmlns:a16="http://schemas.microsoft.com/office/drawing/2014/main" id="{EE127743-BC1F-41C4-9DA8-DBC974CB91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3BBE82-A816-43F8-BB89-42F2504A6C29}"/>
              </a:ext>
            </a:extLst>
          </p:cNvPr>
          <p:cNvSpPr>
            <a:spLocks noGrp="1"/>
          </p:cNvSpPr>
          <p:nvPr>
            <p:ph type="sldNum" sz="quarter" idx="12"/>
          </p:nvPr>
        </p:nvSpPr>
        <p:spPr/>
        <p:txBody>
          <a:bodyPr/>
          <a:lstStyle/>
          <a:p>
            <a:fld id="{AA221627-6CB9-4F30-900E-45F6B171C93C}" type="slidenum">
              <a:rPr lang="en-GB" smtClean="0"/>
              <a:t>‹#›</a:t>
            </a:fld>
            <a:endParaRPr lang="en-GB"/>
          </a:p>
        </p:txBody>
      </p:sp>
    </p:spTree>
    <p:extLst>
      <p:ext uri="{BB962C8B-B14F-4D97-AF65-F5344CB8AC3E}">
        <p14:creationId xmlns:p14="http://schemas.microsoft.com/office/powerpoint/2010/main" val="32637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9DEE-09E7-4691-B4A9-C266AE848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568837-51C0-47C5-937B-C1E5EA647B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5C0FE4-A41E-449F-AE6C-E6B0E47D5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633BC-A613-442C-8D68-6F9A9B15EC12}"/>
              </a:ext>
            </a:extLst>
          </p:cNvPr>
          <p:cNvSpPr>
            <a:spLocks noGrp="1"/>
          </p:cNvSpPr>
          <p:nvPr>
            <p:ph type="dt" sz="half" idx="10"/>
          </p:nvPr>
        </p:nvSpPr>
        <p:spPr/>
        <p:txBody>
          <a:bodyPr/>
          <a:lstStyle/>
          <a:p>
            <a:fld id="{C2D4E8F2-F209-4D67-B5EE-667D53C18A81}" type="datetimeFigureOut">
              <a:rPr lang="en-GB" smtClean="0"/>
              <a:t>28/04/2023</a:t>
            </a:fld>
            <a:endParaRPr lang="en-GB"/>
          </a:p>
        </p:txBody>
      </p:sp>
      <p:sp>
        <p:nvSpPr>
          <p:cNvPr id="6" name="Footer Placeholder 5">
            <a:extLst>
              <a:ext uri="{FF2B5EF4-FFF2-40B4-BE49-F238E27FC236}">
                <a16:creationId xmlns:a16="http://schemas.microsoft.com/office/drawing/2014/main" id="{D5DE7C70-B6A6-4B6D-8534-E3B5244F3C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99EF5A-4400-41A9-BBA3-11F500E418A6}"/>
              </a:ext>
            </a:extLst>
          </p:cNvPr>
          <p:cNvSpPr>
            <a:spLocks noGrp="1"/>
          </p:cNvSpPr>
          <p:nvPr>
            <p:ph type="sldNum" sz="quarter" idx="12"/>
          </p:nvPr>
        </p:nvSpPr>
        <p:spPr/>
        <p:txBody>
          <a:bodyPr/>
          <a:lstStyle/>
          <a:p>
            <a:fld id="{AA221627-6CB9-4F30-900E-45F6B171C93C}" type="slidenum">
              <a:rPr lang="en-GB" smtClean="0"/>
              <a:t>‹#›</a:t>
            </a:fld>
            <a:endParaRPr lang="en-GB"/>
          </a:p>
        </p:txBody>
      </p:sp>
    </p:spTree>
    <p:extLst>
      <p:ext uri="{BB962C8B-B14F-4D97-AF65-F5344CB8AC3E}">
        <p14:creationId xmlns:p14="http://schemas.microsoft.com/office/powerpoint/2010/main" val="214832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A6F5-55EA-418C-9850-05174A881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B881AB-D7A0-4D12-831E-287BE3EBE5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47EB84-1098-4B23-A131-BBFE31B1E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70DC69-325B-472F-AF10-FF1546AAE09F}"/>
              </a:ext>
            </a:extLst>
          </p:cNvPr>
          <p:cNvSpPr>
            <a:spLocks noGrp="1"/>
          </p:cNvSpPr>
          <p:nvPr>
            <p:ph type="dt" sz="half" idx="10"/>
          </p:nvPr>
        </p:nvSpPr>
        <p:spPr/>
        <p:txBody>
          <a:bodyPr/>
          <a:lstStyle/>
          <a:p>
            <a:fld id="{C2D4E8F2-F209-4D67-B5EE-667D53C18A81}" type="datetimeFigureOut">
              <a:rPr lang="en-GB" smtClean="0"/>
              <a:t>28/04/2023</a:t>
            </a:fld>
            <a:endParaRPr lang="en-GB"/>
          </a:p>
        </p:txBody>
      </p:sp>
      <p:sp>
        <p:nvSpPr>
          <p:cNvPr id="6" name="Footer Placeholder 5">
            <a:extLst>
              <a:ext uri="{FF2B5EF4-FFF2-40B4-BE49-F238E27FC236}">
                <a16:creationId xmlns:a16="http://schemas.microsoft.com/office/drawing/2014/main" id="{E52FE0A5-110B-4E3D-96DB-9F389A18FD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1CD9F7-5F15-4A3F-933A-48A8E4C51FC6}"/>
              </a:ext>
            </a:extLst>
          </p:cNvPr>
          <p:cNvSpPr>
            <a:spLocks noGrp="1"/>
          </p:cNvSpPr>
          <p:nvPr>
            <p:ph type="sldNum" sz="quarter" idx="12"/>
          </p:nvPr>
        </p:nvSpPr>
        <p:spPr/>
        <p:txBody>
          <a:bodyPr/>
          <a:lstStyle/>
          <a:p>
            <a:fld id="{AA221627-6CB9-4F30-900E-45F6B171C93C}" type="slidenum">
              <a:rPr lang="en-GB" smtClean="0"/>
              <a:t>‹#›</a:t>
            </a:fld>
            <a:endParaRPr lang="en-GB"/>
          </a:p>
        </p:txBody>
      </p:sp>
    </p:spTree>
    <p:extLst>
      <p:ext uri="{BB962C8B-B14F-4D97-AF65-F5344CB8AC3E}">
        <p14:creationId xmlns:p14="http://schemas.microsoft.com/office/powerpoint/2010/main" val="295811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E82D5B-E275-4E08-B58D-F4077C906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92A857-EAAB-45D2-81B1-D1A3BC2789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5BC505-B051-4DC9-8796-8AF47B9593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4E8F2-F209-4D67-B5EE-667D53C18A81}" type="datetimeFigureOut">
              <a:rPr lang="en-GB" smtClean="0"/>
              <a:t>28/04/2023</a:t>
            </a:fld>
            <a:endParaRPr lang="en-GB"/>
          </a:p>
        </p:txBody>
      </p:sp>
      <p:sp>
        <p:nvSpPr>
          <p:cNvPr id="5" name="Footer Placeholder 4">
            <a:extLst>
              <a:ext uri="{FF2B5EF4-FFF2-40B4-BE49-F238E27FC236}">
                <a16:creationId xmlns:a16="http://schemas.microsoft.com/office/drawing/2014/main" id="{843D87B1-ED34-4512-A8A5-E0FEA77D3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D2A9A2-9D4E-4062-BED4-993D0CF13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21627-6CB9-4F30-900E-45F6B171C93C}" type="slidenum">
              <a:rPr lang="en-GB" smtClean="0"/>
              <a:t>‹#›</a:t>
            </a:fld>
            <a:endParaRPr lang="en-GB"/>
          </a:p>
        </p:txBody>
      </p:sp>
    </p:spTree>
    <p:extLst>
      <p:ext uri="{BB962C8B-B14F-4D97-AF65-F5344CB8AC3E}">
        <p14:creationId xmlns:p14="http://schemas.microsoft.com/office/powerpoint/2010/main" val="199373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reateschools.co.uk/servi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createschools.co.uk/" TargetMode="External"/><Relationship Id="rId4" Type="http://schemas.openxmlformats.org/officeDocument/2006/relationships/hyperlink" Target="mailto:fs.applications@education.gov.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choolorg@surreycc.gov.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Emilie.WilliamsJones@surreycc.gov.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urreylocaloffer.org.uk/practitioners/resources/surrey-inclusion-and-additional-needs-partnership-strategy-2023-to-202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healthysurrey.org.uk/about/strateg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a field&#10;&#10;Description automatically generated with medium confidence">
            <a:extLst>
              <a:ext uri="{FF2B5EF4-FFF2-40B4-BE49-F238E27FC236}">
                <a16:creationId xmlns:a16="http://schemas.microsoft.com/office/drawing/2014/main" id="{BF31C3FA-7E4B-5149-A198-E8035F7616F1}"/>
              </a:ext>
            </a:extLst>
          </p:cNvPr>
          <p:cNvPicPr>
            <a:picLocks noChangeAspect="1"/>
          </p:cNvPicPr>
          <p:nvPr/>
        </p:nvPicPr>
        <p:blipFill rotWithShape="1">
          <a:blip r:embed="rId2">
            <a:extLst>
              <a:ext uri="{28A0092B-C50C-407E-A947-70E740481C1C}">
                <a14:useLocalDpi xmlns:a14="http://schemas.microsoft.com/office/drawing/2010/main" val="0"/>
              </a:ext>
            </a:extLst>
          </a:blip>
          <a:srcRect l="14817" t="8178" b="20544"/>
          <a:stretch/>
        </p:blipFill>
        <p:spPr>
          <a:xfrm>
            <a:off x="0" y="1"/>
            <a:ext cx="12192000" cy="6858000"/>
          </a:xfrm>
          <a:prstGeom prst="rect">
            <a:avLst/>
          </a:prstGeom>
        </p:spPr>
      </p:pic>
      <p:sp>
        <p:nvSpPr>
          <p:cNvPr id="8" name="Rectangle 7">
            <a:extLst>
              <a:ext uri="{FF2B5EF4-FFF2-40B4-BE49-F238E27FC236}">
                <a16:creationId xmlns:a16="http://schemas.microsoft.com/office/drawing/2014/main" id="{B29E72C8-0F4A-4148-8A96-848575861EE7}"/>
              </a:ext>
            </a:extLst>
          </p:cNvPr>
          <p:cNvSpPr/>
          <p:nvPr/>
        </p:nvSpPr>
        <p:spPr>
          <a:xfrm>
            <a:off x="0" y="4987729"/>
            <a:ext cx="12192000" cy="1471437"/>
          </a:xfrm>
          <a:prstGeom prst="rect">
            <a:avLst/>
          </a:prstGeom>
          <a:solidFill>
            <a:srgbClr val="E7A23F">
              <a:alpha val="7982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87F33158-EC1C-7A4A-90D8-4423449F4892}"/>
              </a:ext>
            </a:extLst>
          </p:cNvPr>
          <p:cNvSpPr>
            <a:spLocks noGrp="1"/>
          </p:cNvSpPr>
          <p:nvPr>
            <p:ph idx="1"/>
          </p:nvPr>
        </p:nvSpPr>
        <p:spPr>
          <a:xfrm>
            <a:off x="545431" y="5186656"/>
            <a:ext cx="10201338" cy="1085806"/>
          </a:xfrm>
        </p:spPr>
        <p:txBody>
          <a:bodyPr anchor="t">
            <a:normAutofit fontScale="32500" lnSpcReduction="20000"/>
          </a:bodyPr>
          <a:lstStyle/>
          <a:p>
            <a:pPr marL="0" indent="0">
              <a:buNone/>
            </a:pPr>
            <a:r>
              <a:rPr lang="en-GB" sz="7200" b="1">
                <a:solidFill>
                  <a:schemeClr val="bg1"/>
                </a:solidFill>
                <a:latin typeface="Arial" panose="020B0604020202020204" pitchFamily="34" charset="0"/>
                <a:cs typeface="Arial" panose="020B0604020202020204" pitchFamily="34" charset="0"/>
              </a:rPr>
              <a:t>Surrey SEHM Specialist Free School Proposer Group Engagement Session 1 </a:t>
            </a:r>
          </a:p>
          <a:p>
            <a:pPr marL="0" indent="0">
              <a:buNone/>
            </a:pPr>
            <a:r>
              <a:rPr lang="en-GB" sz="7200" b="1">
                <a:solidFill>
                  <a:schemeClr val="bg1"/>
                </a:solidFill>
                <a:latin typeface="Arial" panose="020B0604020202020204" pitchFamily="34" charset="0"/>
                <a:cs typeface="Arial" panose="020B0604020202020204" pitchFamily="34" charset="0"/>
              </a:rPr>
              <a:t>Tuesday 25 April 2023</a:t>
            </a:r>
          </a:p>
          <a:p>
            <a:pPr marL="0" indent="0">
              <a:buNone/>
            </a:pPr>
            <a:endParaRPr lang="en-GB" sz="7200" b="1">
              <a:solidFill>
                <a:schemeClr val="bg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C1F8A19B-F0D1-C141-BF48-08C17593A8E8}"/>
              </a:ext>
            </a:extLst>
          </p:cNvPr>
          <p:cNvGrpSpPr/>
          <p:nvPr/>
        </p:nvGrpSpPr>
        <p:grpSpPr>
          <a:xfrm>
            <a:off x="10622614" y="0"/>
            <a:ext cx="1569386" cy="6858000"/>
            <a:chOff x="10622614" y="0"/>
            <a:chExt cx="1569386" cy="6858000"/>
          </a:xfrm>
          <a:solidFill>
            <a:srgbClr val="E7A23F"/>
          </a:solidFill>
        </p:grpSpPr>
        <p:sp>
          <p:nvSpPr>
            <p:cNvPr id="11" name="Freeform 6">
              <a:extLst>
                <a:ext uri="{FF2B5EF4-FFF2-40B4-BE49-F238E27FC236}">
                  <a16:creationId xmlns:a16="http://schemas.microsoft.com/office/drawing/2014/main" id="{B5111763-4799-E141-81C6-A1880B388ADC}"/>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E4CDBE4E-8A25-4643-A93A-E4BA570C2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a:grpFill/>
          </p:spPr>
        </p:pic>
      </p:grpSp>
    </p:spTree>
    <p:extLst>
      <p:ext uri="{BB962C8B-B14F-4D97-AF65-F5344CB8AC3E}">
        <p14:creationId xmlns:p14="http://schemas.microsoft.com/office/powerpoint/2010/main" val="60299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369870"/>
            <a:ext cx="10469367" cy="6247498"/>
          </a:xfrm>
        </p:spPr>
        <p:txBody>
          <a:bodyPr>
            <a:normAutofit fontScale="92500" lnSpcReduction="20000"/>
          </a:bodyPr>
          <a:lstStyle/>
          <a:p>
            <a:pPr marL="0" indent="0" algn="ctr">
              <a:buNone/>
            </a:pPr>
            <a:r>
              <a:rPr lang="en-GB" sz="4000" b="1">
                <a:solidFill>
                  <a:srgbClr val="E7A23F"/>
                </a:solidFill>
                <a:latin typeface="Arial" panose="020B0604020202020204" pitchFamily="34" charset="0"/>
                <a:cs typeface="Arial" panose="020B0604020202020204" pitchFamily="34" charset="0"/>
              </a:rPr>
              <a:t>Developing your Proposal</a:t>
            </a:r>
          </a:p>
          <a:p>
            <a:pPr marL="0" indent="0" algn="ctr">
              <a:buNone/>
            </a:pPr>
            <a:br>
              <a:rPr lang="en-GB" sz="7200" b="1">
                <a:latin typeface="Arial" panose="020B0604020202020204" pitchFamily="34" charset="0"/>
                <a:cs typeface="Arial" panose="020B0604020202020204" pitchFamily="34" charset="0"/>
              </a:rPr>
            </a:br>
            <a:endParaRPr lang="en-GB" sz="7200" b="1">
              <a:latin typeface="Arial" panose="020B0604020202020204" pitchFamily="34" charset="0"/>
              <a:cs typeface="Arial" panose="020B0604020202020204" pitchFamily="34" charset="0"/>
            </a:endParaRPr>
          </a:p>
          <a:p>
            <a:pPr marL="0" indent="0">
              <a:buNone/>
            </a:pPr>
            <a:r>
              <a:rPr lang="en-GB" sz="2200" b="0" i="0">
                <a:solidFill>
                  <a:srgbClr val="000000"/>
                </a:solidFill>
                <a:effectLst/>
                <a:latin typeface="Arial" panose="020B0604020202020204" pitchFamily="34" charset="0"/>
                <a:cs typeface="Arial" panose="020B0604020202020204" pitchFamily="34" charset="0"/>
              </a:rPr>
              <a:t>All of </a:t>
            </a:r>
            <a:r>
              <a:rPr lang="en-GB" sz="2200">
                <a:latin typeface="Arial" panose="020B0604020202020204" pitchFamily="34" charset="0"/>
                <a:cs typeface="Arial" panose="020B0604020202020204" pitchFamily="34" charset="0"/>
                <a:hlinkClick r:id="rId3"/>
              </a:rPr>
              <a:t>Create: Schools</a:t>
            </a:r>
            <a:r>
              <a:rPr lang="en-GB" sz="2200" b="0" i="0">
                <a:solidFill>
                  <a:srgbClr val="000000"/>
                </a:solidFill>
                <a:effectLst/>
                <a:latin typeface="Arial" panose="020B0604020202020204" pitchFamily="34" charset="0"/>
                <a:cs typeface="Arial" panose="020B0604020202020204" pitchFamily="34" charset="0"/>
              </a:rPr>
              <a:t> Services are funded by the DfE and are provided completely free of charge.</a:t>
            </a:r>
          </a:p>
          <a:p>
            <a:r>
              <a:rPr lang="en-GB" sz="2200" b="0" i="0">
                <a:solidFill>
                  <a:srgbClr val="000000"/>
                </a:solidFill>
                <a:effectLst/>
                <a:latin typeface="Arial" panose="020B0604020202020204" pitchFamily="34" charset="0"/>
                <a:cs typeface="Arial" panose="020B0604020202020204" pitchFamily="34" charset="0"/>
              </a:rPr>
              <a:t>Create: Schools works directly with free school proposer groups to help them navigate the process of applying for a new specialist free school through the DfE Central wave.</a:t>
            </a:r>
          </a:p>
          <a:p>
            <a:r>
              <a:rPr lang="en-GB" sz="2200" b="0" i="0">
                <a:solidFill>
                  <a:srgbClr val="000000"/>
                </a:solidFill>
                <a:effectLst/>
                <a:latin typeface="Arial" panose="020B0604020202020204" pitchFamily="34" charset="0"/>
                <a:cs typeface="Arial" panose="020B0604020202020204" pitchFamily="34" charset="0"/>
              </a:rPr>
              <a:t>Proposer Groups who are successfully enrolled onto the programme will be assigned a </a:t>
            </a:r>
            <a:r>
              <a:rPr lang="en-GB" sz="2200" b="1" i="0">
                <a:solidFill>
                  <a:srgbClr val="000000"/>
                </a:solidFill>
                <a:effectLst/>
                <a:latin typeface="Arial" panose="020B0604020202020204" pitchFamily="34" charset="0"/>
                <a:cs typeface="Arial" panose="020B0604020202020204" pitchFamily="34" charset="0"/>
              </a:rPr>
              <a:t>named Create: Schools Advisor </a:t>
            </a:r>
            <a:r>
              <a:rPr lang="en-GB" sz="2200" b="0" i="0">
                <a:solidFill>
                  <a:srgbClr val="000000"/>
                </a:solidFill>
                <a:effectLst/>
                <a:latin typeface="Arial" panose="020B0604020202020204" pitchFamily="34" charset="0"/>
                <a:cs typeface="Arial" panose="020B0604020202020204" pitchFamily="34" charset="0"/>
              </a:rPr>
              <a:t>who will:</a:t>
            </a:r>
          </a:p>
          <a:p>
            <a:pPr lvl="1"/>
            <a:r>
              <a:rPr lang="en-GB" sz="2200">
                <a:solidFill>
                  <a:srgbClr val="000000"/>
                </a:solidFill>
                <a:latin typeface="Arial" panose="020B0604020202020204" pitchFamily="34" charset="0"/>
                <a:cs typeface="Arial" panose="020B0604020202020204" pitchFamily="34" charset="0"/>
              </a:rPr>
              <a:t>A</a:t>
            </a:r>
            <a:r>
              <a:rPr lang="en-GB" sz="2200" b="0" i="0">
                <a:solidFill>
                  <a:srgbClr val="000000"/>
                </a:solidFill>
                <a:effectLst/>
                <a:latin typeface="Arial" panose="020B0604020202020204" pitchFamily="34" charset="0"/>
                <a:cs typeface="Arial" panose="020B0604020202020204" pitchFamily="34" charset="0"/>
              </a:rPr>
              <a:t>nswer any questions</a:t>
            </a:r>
          </a:p>
          <a:p>
            <a:pPr lvl="1"/>
            <a:r>
              <a:rPr lang="en-GB" sz="2200">
                <a:solidFill>
                  <a:srgbClr val="000000"/>
                </a:solidFill>
                <a:latin typeface="Arial" panose="020B0604020202020204" pitchFamily="34" charset="0"/>
                <a:cs typeface="Arial" panose="020B0604020202020204" pitchFamily="34" charset="0"/>
              </a:rPr>
              <a:t>R</a:t>
            </a:r>
            <a:r>
              <a:rPr lang="en-GB" sz="2200" b="0" i="0">
                <a:solidFill>
                  <a:srgbClr val="000000"/>
                </a:solidFill>
                <a:effectLst/>
                <a:latin typeface="Arial" panose="020B0604020202020204" pitchFamily="34" charset="0"/>
                <a:cs typeface="Arial" panose="020B0604020202020204" pitchFamily="34" charset="0"/>
              </a:rPr>
              <a:t>eview, develop, draft and refine applications</a:t>
            </a:r>
          </a:p>
          <a:p>
            <a:pPr lvl="1"/>
            <a:r>
              <a:rPr lang="en-GB" sz="2200" b="0" i="0">
                <a:solidFill>
                  <a:srgbClr val="000000"/>
                </a:solidFill>
                <a:effectLst/>
                <a:latin typeface="Arial" panose="020B0604020202020204" pitchFamily="34" charset="0"/>
                <a:cs typeface="Arial" panose="020B0604020202020204" pitchFamily="34" charset="0"/>
              </a:rPr>
              <a:t>Work with proposers to build partnerships and ensure partnerships are aligned</a:t>
            </a:r>
          </a:p>
          <a:p>
            <a:pPr lvl="1"/>
            <a:r>
              <a:rPr lang="en-GB" sz="2200">
                <a:solidFill>
                  <a:srgbClr val="000000"/>
                </a:solidFill>
                <a:latin typeface="Arial" panose="020B0604020202020204" pitchFamily="34" charset="0"/>
                <a:cs typeface="Arial" panose="020B0604020202020204" pitchFamily="34" charset="0"/>
              </a:rPr>
              <a:t>Ensure key milestones are reached (Round 1 Application Submission Deadline)</a:t>
            </a:r>
          </a:p>
          <a:p>
            <a:pPr lvl="1"/>
            <a:r>
              <a:rPr lang="en-GB" sz="2200">
                <a:solidFill>
                  <a:srgbClr val="000000"/>
                </a:solidFill>
                <a:latin typeface="Arial" panose="020B0604020202020204" pitchFamily="34" charset="0"/>
                <a:cs typeface="Arial" panose="020B0604020202020204" pitchFamily="34" charset="0"/>
              </a:rPr>
              <a:t>Secure an interview with SCC and DfE (Round 2 Shortlist Proposer Applications) to be approved to open the new Specialist Free School.</a:t>
            </a:r>
            <a:endParaRPr lang="en-GB" sz="2200" b="0" i="0">
              <a:solidFill>
                <a:srgbClr val="000000"/>
              </a:solidFill>
              <a:effectLst/>
              <a:latin typeface="Arial" panose="020B0604020202020204" pitchFamily="34" charset="0"/>
              <a:cs typeface="Arial" panose="020B0604020202020204" pitchFamily="34" charset="0"/>
            </a:endParaRPr>
          </a:p>
          <a:p>
            <a:r>
              <a:rPr lang="en-GB" sz="2200">
                <a:solidFill>
                  <a:srgbClr val="000000"/>
                </a:solidFill>
                <a:latin typeface="Arial" panose="020B0604020202020204" pitchFamily="34" charset="0"/>
                <a:cs typeface="Arial" panose="020B0604020202020204" pitchFamily="34" charset="0"/>
              </a:rPr>
              <a:t>Prior to submission, applications will be assessed against the standardised Bid Audit Template, which is matched exactly against SCC’s published School Specification.</a:t>
            </a:r>
          </a:p>
          <a:p>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pic>
        <p:nvPicPr>
          <p:cNvPr id="6" name="Picture 5">
            <a:extLst>
              <a:ext uri="{FF2B5EF4-FFF2-40B4-BE49-F238E27FC236}">
                <a16:creationId xmlns:a16="http://schemas.microsoft.com/office/drawing/2014/main" id="{83B1674F-FB7C-9436-AED1-C0518495A0C3}"/>
              </a:ext>
            </a:extLst>
          </p:cNvPr>
          <p:cNvPicPr>
            <a:picLocks noChangeAspect="1"/>
          </p:cNvPicPr>
          <p:nvPr/>
        </p:nvPicPr>
        <p:blipFill>
          <a:blip r:embed="rId5"/>
          <a:stretch>
            <a:fillRect/>
          </a:stretch>
        </p:blipFill>
        <p:spPr>
          <a:xfrm>
            <a:off x="2530863" y="853787"/>
            <a:ext cx="5715000" cy="1200150"/>
          </a:xfrm>
          <a:prstGeom prst="rect">
            <a:avLst/>
          </a:prstGeom>
        </p:spPr>
      </p:pic>
    </p:spTree>
    <p:extLst>
      <p:ext uri="{BB962C8B-B14F-4D97-AF65-F5344CB8AC3E}">
        <p14:creationId xmlns:p14="http://schemas.microsoft.com/office/powerpoint/2010/main" val="423243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369870"/>
            <a:ext cx="10469367" cy="6367814"/>
          </a:xfrm>
        </p:spPr>
        <p:txBody>
          <a:bodyPr>
            <a:normAutofit fontScale="92500" lnSpcReduction="20000"/>
          </a:bodyPr>
          <a:lstStyle/>
          <a:p>
            <a:pPr marL="0" indent="0" algn="ctr">
              <a:buNone/>
            </a:pPr>
            <a:r>
              <a:rPr lang="en-GB" sz="4000" b="1">
                <a:solidFill>
                  <a:srgbClr val="E7A23F"/>
                </a:solidFill>
                <a:latin typeface="Arial" panose="020B0604020202020204" pitchFamily="34" charset="0"/>
                <a:cs typeface="Arial" panose="020B0604020202020204" pitchFamily="34" charset="0"/>
              </a:rPr>
              <a:t>Completing your Application</a:t>
            </a:r>
          </a:p>
          <a:p>
            <a:pPr marL="0" indent="0">
              <a:buNone/>
            </a:pPr>
            <a:endParaRPr lang="en-GB" sz="2000" b="1">
              <a:solidFill>
                <a:srgbClr val="000000"/>
              </a:solidFill>
              <a:latin typeface="Arial" panose="020B0604020202020204" pitchFamily="34" charset="0"/>
              <a:cs typeface="Arial" panose="020B0604020202020204" pitchFamily="34" charset="0"/>
            </a:endParaRPr>
          </a:p>
          <a:p>
            <a:pPr marL="0" indent="0">
              <a:buNone/>
            </a:pPr>
            <a:r>
              <a:rPr lang="en-GB" sz="2200">
                <a:solidFill>
                  <a:srgbClr val="000000"/>
                </a:solidFill>
                <a:latin typeface="Arial" panose="020B0604020202020204" pitchFamily="34" charset="0"/>
                <a:cs typeface="Arial" panose="020B0604020202020204" pitchFamily="34" charset="0"/>
              </a:rPr>
              <a:t>Proposals need to:</a:t>
            </a:r>
          </a:p>
          <a:p>
            <a:pPr marL="457200" indent="-457200" algn="l">
              <a:buFont typeface="+mj-lt"/>
              <a:buAutoNum type="arabicPeriod"/>
            </a:pPr>
            <a:r>
              <a:rPr lang="en-GB" sz="2200" b="0" i="0">
                <a:solidFill>
                  <a:srgbClr val="0B0C0C"/>
                </a:solidFill>
                <a:effectLst/>
                <a:latin typeface="Arial" panose="020B0604020202020204" pitchFamily="34" charset="0"/>
                <a:cs typeface="Arial" panose="020B0604020202020204" pitchFamily="34" charset="0"/>
              </a:rPr>
              <a:t>Have a clear vision for how the proposed school will improve outcomes and enhance the life chances of children and young people within the local community.</a:t>
            </a:r>
          </a:p>
          <a:p>
            <a:pPr marL="457200" indent="-457200" algn="l">
              <a:buFont typeface="+mj-lt"/>
              <a:buAutoNum type="arabicPeriod"/>
            </a:pPr>
            <a:r>
              <a:rPr lang="en-GB" sz="2200">
                <a:solidFill>
                  <a:srgbClr val="0B0C0C"/>
                </a:solidFill>
                <a:latin typeface="Arial" panose="020B0604020202020204" pitchFamily="34" charset="0"/>
                <a:cs typeface="Arial" panose="020B0604020202020204" pitchFamily="34" charset="0"/>
              </a:rPr>
              <a:t>S</a:t>
            </a:r>
            <a:r>
              <a:rPr lang="en-GB" sz="2200" b="0" i="0">
                <a:solidFill>
                  <a:srgbClr val="0B0C0C"/>
                </a:solidFill>
                <a:effectLst/>
                <a:latin typeface="Arial" panose="020B0604020202020204" pitchFamily="34" charset="0"/>
                <a:cs typeface="Arial" panose="020B0604020202020204" pitchFamily="34" charset="0"/>
              </a:rPr>
              <a:t>how that the school will deliver Surrey’s local authority specification within the funding specified, demonstrate a commitment to forming and working in local partnerships, and be evidence-based with a clear implementation plan.</a:t>
            </a:r>
          </a:p>
          <a:p>
            <a:pPr marL="457200" indent="-457200" algn="l">
              <a:buFont typeface="+mj-lt"/>
              <a:buAutoNum type="arabicPeriod"/>
            </a:pPr>
            <a:r>
              <a:rPr lang="en-GB" sz="2200">
                <a:solidFill>
                  <a:srgbClr val="0B0C0C"/>
                </a:solidFill>
                <a:latin typeface="Arial" panose="020B0604020202020204" pitchFamily="34" charset="0"/>
                <a:cs typeface="Arial" panose="020B0604020202020204" pitchFamily="34" charset="0"/>
              </a:rPr>
              <a:t>Evidence</a:t>
            </a:r>
            <a:r>
              <a:rPr lang="en-GB" sz="2200" b="0" i="0">
                <a:solidFill>
                  <a:srgbClr val="0B0C0C"/>
                </a:solidFill>
                <a:effectLst/>
                <a:latin typeface="Arial" panose="020B0604020202020204" pitchFamily="34" charset="0"/>
                <a:cs typeface="Arial" panose="020B0604020202020204" pitchFamily="34" charset="0"/>
              </a:rPr>
              <a:t> a clear understanding of the needs of the expected cohort and demonstrate the ability to successfully meet those needs and achieve key outcomes for children and young people.</a:t>
            </a:r>
            <a:endParaRPr lang="en-GB" sz="2200">
              <a:solidFill>
                <a:srgbClr val="0B0C0C"/>
              </a:solidFill>
              <a:latin typeface="Arial" panose="020B0604020202020204" pitchFamily="34" charset="0"/>
              <a:cs typeface="Arial" panose="020B0604020202020204" pitchFamily="34" charset="0"/>
            </a:endParaRPr>
          </a:p>
          <a:p>
            <a:pPr marL="457200" indent="-457200" algn="l">
              <a:buFont typeface="+mj-lt"/>
              <a:buAutoNum type="arabicPeriod"/>
            </a:pPr>
            <a:r>
              <a:rPr lang="en-GB" sz="2200" b="0" i="0">
                <a:solidFill>
                  <a:srgbClr val="0B0C0C"/>
                </a:solidFill>
                <a:effectLst/>
                <a:latin typeface="Arial" panose="020B0604020202020204" pitchFamily="34" charset="0"/>
                <a:cs typeface="Arial" panose="020B0604020202020204" pitchFamily="34" charset="0"/>
              </a:rPr>
              <a:t>Demonstrate a strong track record of providing a high standard of education.</a:t>
            </a:r>
          </a:p>
          <a:p>
            <a:pPr marL="457200" indent="-457200" algn="l">
              <a:buFont typeface="+mj-lt"/>
              <a:buAutoNum type="arabicPeriod"/>
            </a:pPr>
            <a:r>
              <a:rPr lang="en-GB" sz="2200" b="0" i="0">
                <a:solidFill>
                  <a:srgbClr val="0B0C0C"/>
                </a:solidFill>
                <a:effectLst/>
                <a:latin typeface="Arial" panose="020B0604020202020204" pitchFamily="34" charset="0"/>
                <a:cs typeface="Arial" panose="020B0604020202020204" pitchFamily="34" charset="0"/>
              </a:rPr>
              <a:t>Demonstrate how the school will set ambitious and realistic expectations for children and young people from the outset, and support them towards effective preparation for adulthood.</a:t>
            </a:r>
          </a:p>
          <a:p>
            <a:pPr marL="457200" indent="-457200" algn="l">
              <a:buFont typeface="+mj-lt"/>
              <a:buAutoNum type="arabicPeriod"/>
            </a:pPr>
            <a:r>
              <a:rPr lang="en-GB" sz="2200">
                <a:solidFill>
                  <a:srgbClr val="0B0C0C"/>
                </a:solidFill>
                <a:latin typeface="Arial" panose="020B0604020202020204" pitchFamily="34" charset="0"/>
                <a:cs typeface="Arial" panose="020B0604020202020204" pitchFamily="34" charset="0"/>
              </a:rPr>
              <a:t>O</a:t>
            </a:r>
            <a:r>
              <a:rPr lang="en-GB" sz="2200" b="0" i="0">
                <a:solidFill>
                  <a:srgbClr val="0B0C0C"/>
                </a:solidFill>
                <a:effectLst/>
                <a:latin typeface="Arial" panose="020B0604020202020204" pitchFamily="34" charset="0"/>
                <a:cs typeface="Arial" panose="020B0604020202020204" pitchFamily="34" charset="0"/>
              </a:rPr>
              <a:t>ffer good value for money, with an affordable education plan.</a:t>
            </a:r>
          </a:p>
          <a:p>
            <a:pPr marL="457200" indent="-457200" algn="l">
              <a:buFont typeface="+mj-lt"/>
              <a:buAutoNum type="arabicPeriod"/>
            </a:pPr>
            <a:r>
              <a:rPr lang="en-GB" sz="2200" b="0" i="0">
                <a:solidFill>
                  <a:srgbClr val="0B0C0C"/>
                </a:solidFill>
                <a:effectLst/>
                <a:latin typeface="Arial" panose="020B0604020202020204" pitchFamily="34" charset="0"/>
                <a:cs typeface="Arial" panose="020B0604020202020204" pitchFamily="34" charset="0"/>
              </a:rPr>
              <a:t>Show a strong understanding of the teacher recruitment and retention issues that the school might face, taking into account any local, regional or national factors relevant to your context, with clear planned mitigations.</a:t>
            </a:r>
          </a:p>
          <a:p>
            <a:pPr marL="457200" indent="-457200" algn="l">
              <a:buFont typeface="+mj-lt"/>
              <a:buAutoNum type="arabicPeriod"/>
            </a:pPr>
            <a:r>
              <a:rPr lang="en-GB" sz="2200" b="0" i="0">
                <a:solidFill>
                  <a:srgbClr val="0B0C0C"/>
                </a:solidFill>
                <a:effectLst/>
                <a:latin typeface="Arial" panose="020B0604020202020204" pitchFamily="34" charset="0"/>
                <a:cs typeface="Arial" panose="020B0604020202020204" pitchFamily="34" charset="0"/>
              </a:rPr>
              <a:t>Include specific plans of how teacher workload will be managed and kept under review so that it is sustainable as the school grows to full capacity.</a:t>
            </a:r>
          </a:p>
          <a:p>
            <a:pPr marL="514350" indent="-514350">
              <a:buFont typeface="+mj-lt"/>
              <a:buAutoNum type="arabicPeriod"/>
            </a:pP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spTree>
    <p:extLst>
      <p:ext uri="{BB962C8B-B14F-4D97-AF65-F5344CB8AC3E}">
        <p14:creationId xmlns:p14="http://schemas.microsoft.com/office/powerpoint/2010/main" val="212504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369870"/>
            <a:ext cx="10469367" cy="5634343"/>
          </a:xfrm>
        </p:spPr>
        <p:txBody>
          <a:bodyPr>
            <a:normAutofit/>
          </a:bodyPr>
          <a:lstStyle/>
          <a:p>
            <a:pPr marL="0" indent="0" algn="ctr">
              <a:buNone/>
            </a:pPr>
            <a:r>
              <a:rPr lang="en-GB" sz="4000" b="1">
                <a:solidFill>
                  <a:srgbClr val="E7A23F"/>
                </a:solidFill>
                <a:latin typeface="Arial" panose="020B0604020202020204" pitchFamily="34" charset="0"/>
                <a:cs typeface="Arial" panose="020B0604020202020204" pitchFamily="34" charset="0"/>
              </a:rPr>
              <a:t>Application Assessment Criteria</a:t>
            </a:r>
            <a:br>
              <a:rPr lang="en-GB" sz="7200" b="1">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pic>
        <p:nvPicPr>
          <p:cNvPr id="12" name="Picture 11">
            <a:extLst>
              <a:ext uri="{FF2B5EF4-FFF2-40B4-BE49-F238E27FC236}">
                <a16:creationId xmlns:a16="http://schemas.microsoft.com/office/drawing/2014/main" id="{25BAD694-E4D0-7150-322B-9A7C83758BB2}"/>
              </a:ext>
            </a:extLst>
          </p:cNvPr>
          <p:cNvPicPr>
            <a:picLocks noChangeAspect="1"/>
          </p:cNvPicPr>
          <p:nvPr/>
        </p:nvPicPr>
        <p:blipFill>
          <a:blip r:embed="rId4"/>
          <a:stretch>
            <a:fillRect/>
          </a:stretch>
        </p:blipFill>
        <p:spPr>
          <a:xfrm>
            <a:off x="379142" y="1059366"/>
            <a:ext cx="3157851" cy="5634343"/>
          </a:xfrm>
          <a:prstGeom prst="rect">
            <a:avLst/>
          </a:prstGeom>
        </p:spPr>
      </p:pic>
      <p:sp>
        <p:nvSpPr>
          <p:cNvPr id="13" name="Rectangle 12">
            <a:extLst>
              <a:ext uri="{FF2B5EF4-FFF2-40B4-BE49-F238E27FC236}">
                <a16:creationId xmlns:a16="http://schemas.microsoft.com/office/drawing/2014/main" id="{8E61B46C-326E-0428-0EE7-D42A0A6C8524}"/>
              </a:ext>
            </a:extLst>
          </p:cNvPr>
          <p:cNvSpPr/>
          <p:nvPr/>
        </p:nvSpPr>
        <p:spPr>
          <a:xfrm>
            <a:off x="3773875" y="1059366"/>
            <a:ext cx="6611857" cy="5634343"/>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n-GB">
                <a:latin typeface="Arial" panose="020B0604020202020204" pitchFamily="34" charset="0"/>
                <a:cs typeface="Arial" panose="020B0604020202020204" pitchFamily="34" charset="0"/>
              </a:rPr>
              <a:t>Section A:	Applicant details</a:t>
            </a:r>
          </a:p>
          <a:p>
            <a:r>
              <a:rPr lang="en-GB">
                <a:latin typeface="Arial" panose="020B0604020202020204" pitchFamily="34" charset="0"/>
                <a:cs typeface="Arial" panose="020B0604020202020204" pitchFamily="34" charset="0"/>
              </a:rPr>
              <a:t>Section B:	The School</a:t>
            </a:r>
          </a:p>
          <a:p>
            <a:r>
              <a:rPr lang="en-GB">
                <a:latin typeface="Arial" panose="020B0604020202020204" pitchFamily="34" charset="0"/>
                <a:cs typeface="Arial" panose="020B0604020202020204" pitchFamily="34" charset="0"/>
              </a:rPr>
              <a:t>Section C:	Vision (No more than 1,000 words)</a:t>
            </a:r>
          </a:p>
          <a:p>
            <a:r>
              <a:rPr lang="en-GB">
                <a:latin typeface="Arial" panose="020B0604020202020204" pitchFamily="34" charset="0"/>
                <a:cs typeface="Arial" panose="020B0604020202020204" pitchFamily="34" charset="0"/>
              </a:rPr>
              <a:t>Section D:	Educational plan</a:t>
            </a:r>
          </a:p>
          <a:p>
            <a:r>
              <a:rPr lang="en-GB">
                <a:latin typeface="Arial" panose="020B0604020202020204" pitchFamily="34" charset="0"/>
                <a:cs typeface="Arial" panose="020B0604020202020204" pitchFamily="34" charset="0"/>
              </a:rPr>
              <a:t>Section D1:	Curriculum plan (No more than 2,000 words)</a:t>
            </a:r>
          </a:p>
          <a:p>
            <a:r>
              <a:rPr lang="en-GB">
                <a:latin typeface="Arial" panose="020B0604020202020204" pitchFamily="34" charset="0"/>
                <a:cs typeface="Arial" panose="020B0604020202020204" pitchFamily="34" charset="0"/>
              </a:rPr>
              <a:t>Section D2:	Measuring pupil performance and setting 			challenging expectations (No more than 			2,000 words)</a:t>
            </a:r>
          </a:p>
          <a:p>
            <a:r>
              <a:rPr lang="en-GB">
                <a:latin typeface="Arial" panose="020B0604020202020204" pitchFamily="34" charset="0"/>
                <a:cs typeface="Arial" panose="020B0604020202020204" pitchFamily="34" charset="0"/>
              </a:rPr>
              <a:t>Section D3:	Staffing (No more than 2,000 words)</a:t>
            </a:r>
          </a:p>
          <a:p>
            <a:r>
              <a:rPr lang="en-GB">
                <a:latin typeface="Arial" panose="020B0604020202020204" pitchFamily="34" charset="0"/>
                <a:cs typeface="Arial" panose="020B0604020202020204" pitchFamily="34" charset="0"/>
              </a:rPr>
              <a:t>Section D4:	Integration &amp; community cohesion (No more 			than 750 words)</a:t>
            </a:r>
          </a:p>
          <a:p>
            <a:r>
              <a:rPr lang="en-GB">
                <a:latin typeface="Arial" panose="020B0604020202020204" pitchFamily="34" charset="0"/>
                <a:cs typeface="Arial" panose="020B0604020202020204" pitchFamily="34" charset="0"/>
              </a:rPr>
              <a:t>Section E: 	Capacity and capability</a:t>
            </a:r>
          </a:p>
          <a:p>
            <a:r>
              <a:rPr lang="en-GB">
                <a:latin typeface="Arial" panose="020B0604020202020204" pitchFamily="34" charset="0"/>
                <a:cs typeface="Arial" panose="020B0604020202020204" pitchFamily="34" charset="0"/>
              </a:rPr>
              <a:t>Section E1: 	A strong educational track record (No more 			than 500 words)</a:t>
            </a:r>
          </a:p>
          <a:p>
            <a:r>
              <a:rPr lang="en-GB">
                <a:latin typeface="Arial" panose="020B0604020202020204" pitchFamily="34" charset="0"/>
                <a:cs typeface="Arial" panose="020B0604020202020204" pitchFamily="34" charset="0"/>
              </a:rPr>
              <a:t>Section E2	The </a:t>
            </a:r>
            <a:r>
              <a:rPr lang="en-GB" i="0">
                <a:solidFill>
                  <a:srgbClr val="0B0C0C"/>
                </a:solidFill>
                <a:effectLst/>
                <a:latin typeface="Arial" panose="020B0604020202020204" pitchFamily="34" charset="0"/>
                <a:cs typeface="Arial" panose="020B0604020202020204" pitchFamily="34" charset="0"/>
              </a:rPr>
              <a:t>necessary experience and credentials to 		deliver the school to opening </a:t>
            </a:r>
            <a:r>
              <a:rPr lang="en-GB">
                <a:latin typeface="Arial" panose="020B0604020202020204" pitchFamily="34" charset="0"/>
                <a:cs typeface="Arial" panose="020B0604020202020204" pitchFamily="34" charset="0"/>
              </a:rPr>
              <a:t>(No more 			than 2,500 words)</a:t>
            </a:r>
            <a:endParaRPr lang="en-GB" i="0">
              <a:solidFill>
                <a:srgbClr val="0B0C0C"/>
              </a:solidFill>
              <a:effectLst/>
              <a:latin typeface="Arial" panose="020B0604020202020204" pitchFamily="34" charset="0"/>
              <a:cs typeface="Arial" panose="020B0604020202020204" pitchFamily="34" charset="0"/>
            </a:endParaRPr>
          </a:p>
          <a:p>
            <a:r>
              <a:rPr lang="en-GB">
                <a:solidFill>
                  <a:srgbClr val="0B0C0C"/>
                </a:solidFill>
                <a:latin typeface="Arial" panose="020B0604020202020204" pitchFamily="34" charset="0"/>
                <a:cs typeface="Arial" panose="020B0604020202020204" pitchFamily="34" charset="0"/>
              </a:rPr>
              <a:t>Section E2:	A</a:t>
            </a:r>
            <a:r>
              <a:rPr lang="en-GB" i="0">
                <a:solidFill>
                  <a:srgbClr val="0B0C0C"/>
                </a:solidFill>
                <a:effectLst/>
                <a:latin typeface="Arial" panose="020B0604020202020204" pitchFamily="34" charset="0"/>
                <a:cs typeface="Arial" panose="020B0604020202020204" pitchFamily="34" charset="0"/>
              </a:rPr>
              <a:t>n effective governance structure </a:t>
            </a:r>
            <a:r>
              <a:rPr lang="en-GB">
                <a:latin typeface="Arial" panose="020B0604020202020204" pitchFamily="34" charset="0"/>
                <a:cs typeface="Arial" panose="020B0604020202020204" pitchFamily="34" charset="0"/>
              </a:rPr>
              <a:t>(No more 			than 1,500 words)</a:t>
            </a:r>
            <a:endParaRPr lang="en-GB" i="0">
              <a:solidFill>
                <a:srgbClr val="0B0C0C"/>
              </a:solidFill>
              <a:effectLst/>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Section F: 	Financial Viability (</a:t>
            </a:r>
            <a:r>
              <a:rPr lang="en-GB" b="0" i="0">
                <a:solidFill>
                  <a:srgbClr val="0B0C0C"/>
                </a:solidFill>
                <a:effectLst/>
                <a:latin typeface="Arial" panose="020B0604020202020204" pitchFamily="34" charset="0"/>
                <a:cs typeface="Arial" panose="020B0604020202020204" pitchFamily="34" charset="0"/>
              </a:rPr>
              <a:t>Excel financial template)</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04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369870"/>
            <a:ext cx="10469367" cy="5634343"/>
          </a:xfrm>
        </p:spPr>
        <p:txBody>
          <a:bodyPr>
            <a:normAutofit/>
          </a:bodyPr>
          <a:lstStyle/>
          <a:p>
            <a:pPr marL="0" indent="0" algn="ctr">
              <a:buNone/>
            </a:pPr>
            <a:r>
              <a:rPr lang="en-GB" sz="4000" b="1">
                <a:solidFill>
                  <a:srgbClr val="E7A23F"/>
                </a:solidFill>
                <a:latin typeface="Arial" panose="020B0604020202020204" pitchFamily="34" charset="0"/>
                <a:cs typeface="Arial" panose="020B0604020202020204" pitchFamily="34" charset="0"/>
              </a:rPr>
              <a:t>Application Assessment Criteria</a:t>
            </a:r>
            <a:br>
              <a:rPr lang="en-GB" sz="7200" b="1">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pic>
        <p:nvPicPr>
          <p:cNvPr id="7" name="Picture 6">
            <a:extLst>
              <a:ext uri="{FF2B5EF4-FFF2-40B4-BE49-F238E27FC236}">
                <a16:creationId xmlns:a16="http://schemas.microsoft.com/office/drawing/2014/main" id="{8A39B899-1203-D811-00A9-959448A741BF}"/>
              </a:ext>
            </a:extLst>
          </p:cNvPr>
          <p:cNvPicPr>
            <a:picLocks noChangeAspect="1"/>
          </p:cNvPicPr>
          <p:nvPr/>
        </p:nvPicPr>
        <p:blipFill>
          <a:blip r:embed="rId4"/>
          <a:stretch>
            <a:fillRect/>
          </a:stretch>
        </p:blipFill>
        <p:spPr>
          <a:xfrm>
            <a:off x="865962" y="1299911"/>
            <a:ext cx="9267825" cy="4570487"/>
          </a:xfrm>
          <a:prstGeom prst="rect">
            <a:avLst/>
          </a:prstGeom>
        </p:spPr>
      </p:pic>
    </p:spTree>
    <p:extLst>
      <p:ext uri="{BB962C8B-B14F-4D97-AF65-F5344CB8AC3E}">
        <p14:creationId xmlns:p14="http://schemas.microsoft.com/office/powerpoint/2010/main" val="104470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369870"/>
            <a:ext cx="10469367" cy="5634343"/>
          </a:xfrm>
        </p:spPr>
        <p:txBody>
          <a:bodyPr>
            <a:normAutofit/>
          </a:bodyPr>
          <a:lstStyle/>
          <a:p>
            <a:pPr marL="0" indent="0" algn="ctr">
              <a:buNone/>
            </a:pPr>
            <a:r>
              <a:rPr lang="en-GB" sz="4000" b="1">
                <a:solidFill>
                  <a:srgbClr val="E7A23F"/>
                </a:solidFill>
                <a:latin typeface="Arial" panose="020B0604020202020204" pitchFamily="34" charset="0"/>
                <a:cs typeface="Arial" panose="020B0604020202020204" pitchFamily="34" charset="0"/>
              </a:rPr>
              <a:t>Key Timescales</a:t>
            </a:r>
          </a:p>
          <a:p>
            <a:pPr marL="0" indent="0" algn="ctr">
              <a:buNone/>
            </a:pPr>
            <a:br>
              <a:rPr lang="en-GB" sz="7200" b="1">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graphicFrame>
        <p:nvGraphicFramePr>
          <p:cNvPr id="4" name="Table 6">
            <a:extLst>
              <a:ext uri="{FF2B5EF4-FFF2-40B4-BE49-F238E27FC236}">
                <a16:creationId xmlns:a16="http://schemas.microsoft.com/office/drawing/2014/main" id="{656A723C-1A53-A068-204B-3C512C75023D}"/>
              </a:ext>
            </a:extLst>
          </p:cNvPr>
          <p:cNvGraphicFramePr>
            <a:graphicFrameLocks noGrp="1"/>
          </p:cNvGraphicFramePr>
          <p:nvPr>
            <p:extLst>
              <p:ext uri="{D42A27DB-BD31-4B8C-83A1-F6EECF244321}">
                <p14:modId xmlns:p14="http://schemas.microsoft.com/office/powerpoint/2010/main" val="3089039661"/>
              </p:ext>
            </p:extLst>
          </p:nvPr>
        </p:nvGraphicFramePr>
        <p:xfrm>
          <a:off x="154111" y="1193017"/>
          <a:ext cx="10231621" cy="5383043"/>
        </p:xfrm>
        <a:graphic>
          <a:graphicData uri="http://schemas.openxmlformats.org/drawingml/2006/table">
            <a:tbl>
              <a:tblPr firstRow="1" bandRow="1">
                <a:tableStyleId>{5C22544A-7EE6-4342-B048-85BDC9FD1C3A}</a:tableStyleId>
              </a:tblPr>
              <a:tblGrid>
                <a:gridCol w="1904646">
                  <a:extLst>
                    <a:ext uri="{9D8B030D-6E8A-4147-A177-3AD203B41FA5}">
                      <a16:colId xmlns:a16="http://schemas.microsoft.com/office/drawing/2014/main" val="1676511089"/>
                    </a:ext>
                  </a:extLst>
                </a:gridCol>
                <a:gridCol w="8326975">
                  <a:extLst>
                    <a:ext uri="{9D8B030D-6E8A-4147-A177-3AD203B41FA5}">
                      <a16:colId xmlns:a16="http://schemas.microsoft.com/office/drawing/2014/main" val="822375123"/>
                    </a:ext>
                  </a:extLst>
                </a:gridCol>
              </a:tblGrid>
              <a:tr h="445283">
                <a:tc>
                  <a:txBody>
                    <a:bodyPr/>
                    <a:lstStyle/>
                    <a:p>
                      <a:r>
                        <a:rPr lang="en-GB"/>
                        <a:t>DATE</a:t>
                      </a:r>
                    </a:p>
                  </a:txBody>
                  <a:tcPr/>
                </a:tc>
                <a:tc>
                  <a:txBody>
                    <a:bodyPr/>
                    <a:lstStyle/>
                    <a:p>
                      <a:r>
                        <a:rPr lang="en-GB"/>
                        <a:t>ACTION</a:t>
                      </a:r>
                    </a:p>
                  </a:txBody>
                  <a:tcPr/>
                </a:tc>
                <a:extLst>
                  <a:ext uri="{0D108BD9-81ED-4DB2-BD59-A6C34878D82A}">
                    <a16:rowId xmlns:a16="http://schemas.microsoft.com/office/drawing/2014/main" val="1501010944"/>
                  </a:ext>
                </a:extLst>
              </a:tr>
              <a:tr h="635495">
                <a:tc>
                  <a:txBody>
                    <a:bodyPr/>
                    <a:lstStyle/>
                    <a:p>
                      <a:r>
                        <a:rPr lang="en-GB"/>
                        <a:t>28 April 2023</a:t>
                      </a:r>
                    </a:p>
                  </a:txBody>
                  <a:tcPr/>
                </a:tc>
                <a:tc>
                  <a:txBody>
                    <a:bodyPr/>
                    <a:lstStyle/>
                    <a:p>
                      <a:r>
                        <a:rPr lang="en-GB"/>
                        <a:t>LAs confirm details in the school specification and send the link to where specification have been published on the LA website to </a:t>
                      </a:r>
                      <a:r>
                        <a:rPr lang="en-GB">
                          <a:hlinkClick r:id="rId4"/>
                        </a:rPr>
                        <a:t>fs.applications@education.gov.uk</a:t>
                      </a:r>
                      <a:r>
                        <a:rPr lang="en-GB"/>
                        <a:t> </a:t>
                      </a:r>
                    </a:p>
                  </a:txBody>
                  <a:tcPr/>
                </a:tc>
                <a:extLst>
                  <a:ext uri="{0D108BD9-81ED-4DB2-BD59-A6C34878D82A}">
                    <a16:rowId xmlns:a16="http://schemas.microsoft.com/office/drawing/2014/main" val="3082567341"/>
                  </a:ext>
                </a:extLst>
              </a:tr>
              <a:tr h="635495">
                <a:tc>
                  <a:txBody>
                    <a:bodyPr/>
                    <a:lstStyle/>
                    <a:p>
                      <a:r>
                        <a:rPr lang="en-GB"/>
                        <a:t>9 May 2023</a:t>
                      </a:r>
                    </a:p>
                  </a:txBody>
                  <a:tcPr/>
                </a:tc>
                <a:tc>
                  <a:txBody>
                    <a:bodyPr/>
                    <a:lstStyle/>
                    <a:p>
                      <a:r>
                        <a:rPr lang="en-GB"/>
                        <a:t>DfE Publish the How to apply Guidance and school specifications on GOV.UK with link to LA local contextual information and opens pre-registrations and application window. </a:t>
                      </a:r>
                    </a:p>
                  </a:txBody>
                  <a:tcPr/>
                </a:tc>
                <a:extLst>
                  <a:ext uri="{0D108BD9-81ED-4DB2-BD59-A6C34878D82A}">
                    <a16:rowId xmlns:a16="http://schemas.microsoft.com/office/drawing/2014/main" val="3336561206"/>
                  </a:ext>
                </a:extLst>
              </a:tr>
              <a:tr h="320040">
                <a:tc>
                  <a:txBody>
                    <a:bodyPr/>
                    <a:lstStyle/>
                    <a:p>
                      <a:r>
                        <a:rPr lang="en-GB"/>
                        <a:t>From 9 May 2023</a:t>
                      </a:r>
                    </a:p>
                  </a:txBody>
                  <a:tcPr/>
                </a:tc>
                <a:tc>
                  <a:txBody>
                    <a:bodyPr/>
                    <a:lstStyle/>
                    <a:p>
                      <a:r>
                        <a:rPr lang="en-GB"/>
                        <a:t>LAs hold engagement events with prospective trusts. Support from Create: Schools will be provided. </a:t>
                      </a:r>
                      <a:r>
                        <a:rPr lang="en-GB">
                          <a:hlinkClick r:id="rId5"/>
                        </a:rPr>
                        <a:t>https://www.createschools.co.uk</a:t>
                      </a:r>
                      <a:r>
                        <a:rPr lang="en-GB"/>
                        <a:t> </a:t>
                      </a:r>
                    </a:p>
                  </a:txBody>
                  <a:tcPr/>
                </a:tc>
                <a:extLst>
                  <a:ext uri="{0D108BD9-81ED-4DB2-BD59-A6C34878D82A}">
                    <a16:rowId xmlns:a16="http://schemas.microsoft.com/office/drawing/2014/main" val="644574427"/>
                  </a:ext>
                </a:extLst>
              </a:tr>
              <a:tr h="320040">
                <a:tc>
                  <a:txBody>
                    <a:bodyPr/>
                    <a:lstStyle/>
                    <a:p>
                      <a:r>
                        <a:rPr lang="en-GB"/>
                        <a:t>26 May 2023</a:t>
                      </a:r>
                    </a:p>
                  </a:txBody>
                  <a:tcPr/>
                </a:tc>
                <a:tc>
                  <a:txBody>
                    <a:bodyPr/>
                    <a:lstStyle/>
                    <a:p>
                      <a:r>
                        <a:rPr lang="en-GB"/>
                        <a:t>Deadline for SCC to submit updated Impact Assessment (IA) and </a:t>
                      </a:r>
                      <a:r>
                        <a:rPr lang="en-GB" err="1"/>
                        <a:t>EqIA</a:t>
                      </a:r>
                      <a:endParaRPr lang="en-GB"/>
                    </a:p>
                  </a:txBody>
                  <a:tcPr/>
                </a:tc>
                <a:extLst>
                  <a:ext uri="{0D108BD9-81ED-4DB2-BD59-A6C34878D82A}">
                    <a16:rowId xmlns:a16="http://schemas.microsoft.com/office/drawing/2014/main" val="167452286"/>
                  </a:ext>
                </a:extLst>
              </a:tr>
              <a:tr h="350520">
                <a:tc>
                  <a:txBody>
                    <a:bodyPr/>
                    <a:lstStyle/>
                    <a:p>
                      <a:r>
                        <a:rPr lang="en-GB"/>
                        <a:t>16 June 2023</a:t>
                      </a:r>
                    </a:p>
                  </a:txBody>
                  <a:tcPr/>
                </a:tc>
                <a:tc>
                  <a:txBody>
                    <a:bodyPr/>
                    <a:lstStyle/>
                    <a:p>
                      <a:r>
                        <a:rPr lang="en-GB"/>
                        <a:t>DfE Pre-registration window closes. </a:t>
                      </a:r>
                    </a:p>
                  </a:txBody>
                  <a:tcPr/>
                </a:tc>
                <a:extLst>
                  <a:ext uri="{0D108BD9-81ED-4DB2-BD59-A6C34878D82A}">
                    <a16:rowId xmlns:a16="http://schemas.microsoft.com/office/drawing/2014/main" val="3249206531"/>
                  </a:ext>
                </a:extLst>
              </a:tr>
              <a:tr h="337185">
                <a:tc>
                  <a:txBody>
                    <a:bodyPr/>
                    <a:lstStyle/>
                    <a:p>
                      <a:r>
                        <a:rPr lang="en-GB"/>
                        <a:t>31 August 2023</a:t>
                      </a:r>
                    </a:p>
                  </a:txBody>
                  <a:tcPr/>
                </a:tc>
                <a:tc>
                  <a:txBody>
                    <a:bodyPr/>
                    <a:lstStyle/>
                    <a:p>
                      <a:r>
                        <a:rPr lang="en-GB"/>
                        <a:t>DfE Application window closes. </a:t>
                      </a:r>
                    </a:p>
                  </a:txBody>
                  <a:tcPr/>
                </a:tc>
                <a:extLst>
                  <a:ext uri="{0D108BD9-81ED-4DB2-BD59-A6C34878D82A}">
                    <a16:rowId xmlns:a16="http://schemas.microsoft.com/office/drawing/2014/main" val="1334537940"/>
                  </a:ext>
                </a:extLst>
              </a:tr>
              <a:tr h="635495">
                <a:tc>
                  <a:txBody>
                    <a:bodyPr/>
                    <a:lstStyle/>
                    <a:p>
                      <a:r>
                        <a:rPr lang="en-GB"/>
                        <a:t>End Oct 2023</a:t>
                      </a:r>
                    </a:p>
                  </a:txBody>
                  <a:tcPr/>
                </a:tc>
                <a:tc>
                  <a:txBody>
                    <a:bodyPr/>
                    <a:lstStyle/>
                    <a:p>
                      <a:r>
                        <a:rPr lang="en-GB"/>
                        <a:t>Assessment of Trust applications ends. LAs will be required to feed in any intelligence on applications being assessed in their areas and views on applications being put forward for interviews.</a:t>
                      </a:r>
                    </a:p>
                  </a:txBody>
                  <a:tcPr/>
                </a:tc>
                <a:extLst>
                  <a:ext uri="{0D108BD9-81ED-4DB2-BD59-A6C34878D82A}">
                    <a16:rowId xmlns:a16="http://schemas.microsoft.com/office/drawing/2014/main" val="633733556"/>
                  </a:ext>
                </a:extLst>
              </a:tr>
              <a:tr h="317748">
                <a:tc>
                  <a:txBody>
                    <a:bodyPr/>
                    <a:lstStyle/>
                    <a:p>
                      <a:r>
                        <a:rPr lang="en-GB"/>
                        <a:t>Nov-Dec 2023</a:t>
                      </a:r>
                    </a:p>
                  </a:txBody>
                  <a:tcPr/>
                </a:tc>
                <a:tc>
                  <a:txBody>
                    <a:bodyPr/>
                    <a:lstStyle/>
                    <a:p>
                      <a:r>
                        <a:rPr lang="en-GB"/>
                        <a:t>Trust interviews. A SCC representative will sit on the panel for all interviews pertaining to the LAs approved special school.</a:t>
                      </a:r>
                    </a:p>
                  </a:txBody>
                  <a:tcPr/>
                </a:tc>
                <a:extLst>
                  <a:ext uri="{0D108BD9-81ED-4DB2-BD59-A6C34878D82A}">
                    <a16:rowId xmlns:a16="http://schemas.microsoft.com/office/drawing/2014/main" val="3193117961"/>
                  </a:ext>
                </a:extLst>
              </a:tr>
              <a:tr h="317748">
                <a:tc>
                  <a:txBody>
                    <a:bodyPr/>
                    <a:lstStyle/>
                    <a:p>
                      <a:r>
                        <a:rPr lang="en-GB"/>
                        <a:t>Jan 2024</a:t>
                      </a:r>
                    </a:p>
                  </a:txBody>
                  <a:tcPr/>
                </a:tc>
                <a:tc>
                  <a:txBody>
                    <a:bodyPr/>
                    <a:lstStyle/>
                    <a:p>
                      <a:r>
                        <a:rPr lang="en-GB"/>
                        <a:t>Secretary of State for Education to announce successful Trusts. </a:t>
                      </a:r>
                    </a:p>
                  </a:txBody>
                  <a:tcPr/>
                </a:tc>
                <a:extLst>
                  <a:ext uri="{0D108BD9-81ED-4DB2-BD59-A6C34878D82A}">
                    <a16:rowId xmlns:a16="http://schemas.microsoft.com/office/drawing/2014/main" val="4043384363"/>
                  </a:ext>
                </a:extLst>
              </a:tr>
            </a:tbl>
          </a:graphicData>
        </a:graphic>
      </p:graphicFrame>
    </p:spTree>
    <p:extLst>
      <p:ext uri="{BB962C8B-B14F-4D97-AF65-F5344CB8AC3E}">
        <p14:creationId xmlns:p14="http://schemas.microsoft.com/office/powerpoint/2010/main" val="55705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369870"/>
            <a:ext cx="10469367" cy="5634343"/>
          </a:xfrm>
        </p:spPr>
        <p:txBody>
          <a:bodyPr>
            <a:normAutofit fontScale="85000" lnSpcReduction="20000"/>
          </a:bodyPr>
          <a:lstStyle/>
          <a:p>
            <a:pPr marL="0" indent="0" algn="ctr">
              <a:buNone/>
            </a:pPr>
            <a:r>
              <a:rPr lang="en-GB" sz="4000" b="1" dirty="0">
                <a:solidFill>
                  <a:srgbClr val="E7A23F"/>
                </a:solidFill>
                <a:latin typeface="Arial" panose="020B0604020202020204" pitchFamily="34" charset="0"/>
                <a:cs typeface="Arial" panose="020B0604020202020204" pitchFamily="34" charset="0"/>
              </a:rPr>
              <a:t>Next Steps</a:t>
            </a:r>
          </a:p>
          <a:p>
            <a:pPr marL="1143000" indent="-1143000">
              <a:buFont typeface="+mj-lt"/>
              <a:buAutoNum type="arabicPeriod"/>
            </a:pPr>
            <a:r>
              <a:rPr lang="en-GB" sz="2400" dirty="0">
                <a:latin typeface="Arial" panose="020B0604020202020204" pitchFamily="34" charset="0"/>
                <a:cs typeface="Arial" panose="020B0604020202020204" pitchFamily="34" charset="0"/>
              </a:rPr>
              <a:t>We will share a copy of these slides with all registered attendees.</a:t>
            </a:r>
          </a:p>
          <a:p>
            <a:pPr marL="1143000" indent="-1143000">
              <a:buFont typeface="+mj-lt"/>
              <a:buAutoNum type="arabicPeriod"/>
            </a:pPr>
            <a:r>
              <a:rPr lang="en-GB" sz="2400" dirty="0">
                <a:latin typeface="Arial" panose="020B0604020202020204" pitchFamily="34" charset="0"/>
                <a:cs typeface="Arial" panose="020B0604020202020204" pitchFamily="34" charset="0"/>
              </a:rPr>
              <a:t>Once the links go live on </a:t>
            </a:r>
            <a:r>
              <a:rPr lang="en-GB" sz="2400" b="1" dirty="0">
                <a:latin typeface="Arial" panose="020B0604020202020204" pitchFamily="34" charset="0"/>
                <a:cs typeface="Arial" panose="020B0604020202020204" pitchFamily="34" charset="0"/>
              </a:rPr>
              <a:t>9 May 2023 </a:t>
            </a:r>
            <a:r>
              <a:rPr lang="en-GB" sz="2400" dirty="0">
                <a:latin typeface="Arial" panose="020B0604020202020204" pitchFamily="34" charset="0"/>
                <a:cs typeface="Arial" panose="020B0604020202020204" pitchFamily="34" charset="0"/>
              </a:rPr>
              <a:t>carefully read through the DfE </a:t>
            </a:r>
            <a:r>
              <a:rPr lang="en-GB" sz="2400" i="1" dirty="0">
                <a:latin typeface="Arial" panose="020B0604020202020204" pitchFamily="34" charset="0"/>
                <a:cs typeface="Arial" panose="020B0604020202020204" pitchFamily="34" charset="0"/>
              </a:rPr>
              <a:t>‘How to Apply Guidance’</a:t>
            </a:r>
            <a:r>
              <a:rPr lang="en-GB" sz="2400" dirty="0">
                <a:latin typeface="Arial" panose="020B0604020202020204" pitchFamily="34" charset="0"/>
                <a:cs typeface="Arial" panose="020B0604020202020204" pitchFamily="34" charset="0"/>
              </a:rPr>
              <a:t>, the published </a:t>
            </a:r>
            <a:r>
              <a:rPr lang="en-GB" sz="2400" i="1" dirty="0">
                <a:latin typeface="Arial" panose="020B0604020202020204" pitchFamily="34" charset="0"/>
                <a:cs typeface="Arial" panose="020B0604020202020204" pitchFamily="34" charset="0"/>
              </a:rPr>
              <a:t>School Specification </a:t>
            </a:r>
            <a:r>
              <a:rPr lang="en-GB" sz="2400" dirty="0">
                <a:latin typeface="Arial" panose="020B0604020202020204" pitchFamily="34" charset="0"/>
                <a:cs typeface="Arial" panose="020B0604020202020204" pitchFamily="34" charset="0"/>
              </a:rPr>
              <a:t>and the existing publication ‘</a:t>
            </a:r>
            <a:r>
              <a:rPr lang="en-GB" sz="2400" i="1" dirty="0">
                <a:latin typeface="Arial" panose="020B0604020202020204" pitchFamily="34" charset="0"/>
                <a:cs typeface="Arial" panose="020B0604020202020204" pitchFamily="34" charset="0"/>
              </a:rPr>
              <a:t>Free Schools: Pre-Opening Guide’.</a:t>
            </a:r>
          </a:p>
          <a:p>
            <a:pPr marL="1143000" indent="-1143000">
              <a:buFont typeface="+mj-lt"/>
              <a:buAutoNum type="arabicPeriod"/>
            </a:pPr>
            <a:r>
              <a:rPr lang="en-GB" sz="2400" b="0" i="0" dirty="0">
                <a:solidFill>
                  <a:srgbClr val="0B0C0C"/>
                </a:solidFill>
                <a:effectLst/>
                <a:latin typeface="Arial" panose="020B0604020202020204" pitchFamily="34" charset="0"/>
                <a:cs typeface="Arial" panose="020B0604020202020204" pitchFamily="34" charset="0"/>
              </a:rPr>
              <a:t>You should use the information within the published </a:t>
            </a:r>
            <a:r>
              <a:rPr lang="en-GB" sz="2400" b="0" i="1" dirty="0">
                <a:solidFill>
                  <a:srgbClr val="0B0C0C"/>
                </a:solidFill>
                <a:effectLst/>
                <a:latin typeface="Arial" panose="020B0604020202020204" pitchFamily="34" charset="0"/>
                <a:cs typeface="Arial" panose="020B0604020202020204" pitchFamily="34" charset="0"/>
              </a:rPr>
              <a:t>School Specification </a:t>
            </a:r>
            <a:r>
              <a:rPr lang="en-GB" sz="2400" b="0" dirty="0">
                <a:solidFill>
                  <a:srgbClr val="0B0C0C"/>
                </a:solidFill>
                <a:effectLst/>
                <a:latin typeface="Arial" panose="020B0604020202020204" pitchFamily="34" charset="0"/>
                <a:cs typeface="Arial" panose="020B0604020202020204" pitchFamily="34" charset="0"/>
              </a:rPr>
              <a:t>and contextual information </a:t>
            </a:r>
            <a:r>
              <a:rPr lang="en-GB" sz="2400" b="0" i="0" dirty="0">
                <a:solidFill>
                  <a:srgbClr val="0B0C0C"/>
                </a:solidFill>
                <a:effectLst/>
                <a:latin typeface="Arial" panose="020B0604020202020204" pitchFamily="34" charset="0"/>
                <a:cs typeface="Arial" panose="020B0604020202020204" pitchFamily="34" charset="0"/>
              </a:rPr>
              <a:t>to determine whether you would like to apply to open and run the school. </a:t>
            </a:r>
          </a:p>
          <a:p>
            <a:pPr marL="1143000" indent="-1143000">
              <a:buFont typeface="+mj-lt"/>
              <a:buAutoNum type="arabicPeriod"/>
            </a:pPr>
            <a:r>
              <a:rPr lang="en-GB" sz="2400" dirty="0">
                <a:latin typeface="Arial" panose="020B0604020202020204" pitchFamily="34" charset="0"/>
                <a:cs typeface="Arial" panose="020B0604020202020204" pitchFamily="34" charset="0"/>
              </a:rPr>
              <a:t>Join us for the formal engagement events on </a:t>
            </a:r>
            <a:r>
              <a:rPr lang="en-GB" sz="2400" b="1" dirty="0">
                <a:effectLst/>
                <a:latin typeface="Arial" panose="020B0604020202020204" pitchFamily="34" charset="0"/>
                <a:ea typeface="Calibri" panose="020F0502020204030204" pitchFamily="34" charset="0"/>
                <a:cs typeface="Arial" panose="020B0604020202020204" pitchFamily="34" charset="0"/>
              </a:rPr>
              <a:t>Wednesday 17 May</a:t>
            </a:r>
            <a:r>
              <a:rPr lang="en-GB" sz="2400" dirty="0">
                <a:effectLst/>
                <a:latin typeface="Arial" panose="020B0604020202020204" pitchFamily="34" charset="0"/>
                <a:ea typeface="Calibri" panose="020F0502020204030204" pitchFamily="34" charset="0"/>
                <a:cs typeface="Arial" panose="020B0604020202020204" pitchFamily="34" charset="0"/>
              </a:rPr>
              <a:t> from </a:t>
            </a:r>
            <a:r>
              <a:rPr lang="en-GB" sz="2400" b="1" dirty="0">
                <a:effectLst/>
                <a:latin typeface="Arial" panose="020B0604020202020204" pitchFamily="34" charset="0"/>
                <a:ea typeface="Calibri" panose="020F0502020204030204" pitchFamily="34" charset="0"/>
                <a:cs typeface="Arial" panose="020B0604020202020204" pitchFamily="34" charset="0"/>
              </a:rPr>
              <a:t>12pm – 1pm</a:t>
            </a:r>
            <a:r>
              <a:rPr lang="en-GB" sz="2400" dirty="0">
                <a:effectLst/>
                <a:latin typeface="Arial" panose="020B0604020202020204" pitchFamily="34" charset="0"/>
                <a:ea typeface="Calibri" panose="020F0502020204030204" pitchFamily="34" charset="0"/>
                <a:cs typeface="Arial" panose="020B0604020202020204" pitchFamily="34" charset="0"/>
              </a:rPr>
              <a:t> and/ or </a:t>
            </a:r>
            <a:r>
              <a:rPr lang="en-GB" sz="2400" b="1" dirty="0">
                <a:effectLst/>
                <a:latin typeface="Arial" panose="020B0604020202020204" pitchFamily="34" charset="0"/>
                <a:ea typeface="Calibri" panose="020F0502020204030204" pitchFamily="34" charset="0"/>
                <a:cs typeface="Arial" panose="020B0604020202020204" pitchFamily="34" charset="0"/>
              </a:rPr>
              <a:t>Tuesday 6 June </a:t>
            </a:r>
            <a:r>
              <a:rPr lang="en-GB" sz="2400" dirty="0">
                <a:effectLst/>
                <a:latin typeface="Arial" panose="020B0604020202020204" pitchFamily="34" charset="0"/>
                <a:ea typeface="Calibri" panose="020F0502020204030204" pitchFamily="34" charset="0"/>
                <a:cs typeface="Arial" panose="020B0604020202020204" pitchFamily="34" charset="0"/>
              </a:rPr>
              <a:t>from</a:t>
            </a:r>
            <a:r>
              <a:rPr lang="en-GB" sz="2400" b="1" dirty="0">
                <a:effectLst/>
                <a:latin typeface="Arial" panose="020B0604020202020204" pitchFamily="34" charset="0"/>
                <a:ea typeface="Calibri" panose="020F0502020204030204" pitchFamily="34" charset="0"/>
                <a:cs typeface="Arial" panose="020B0604020202020204" pitchFamily="34" charset="0"/>
              </a:rPr>
              <a:t> 4pm to 5pm. </a:t>
            </a:r>
            <a:r>
              <a:rPr lang="en-GB" sz="2400" dirty="0">
                <a:effectLst/>
                <a:latin typeface="Arial" panose="020B0604020202020204" pitchFamily="34" charset="0"/>
                <a:ea typeface="Calibri" panose="020F0502020204030204" pitchFamily="34" charset="0"/>
                <a:cs typeface="Arial" panose="020B0604020202020204" pitchFamily="34" charset="0"/>
              </a:rPr>
              <a:t>These will be delivered in collaboration with Create: Schools. </a:t>
            </a:r>
            <a:r>
              <a:rPr lang="en-GB" sz="2400" dirty="0">
                <a:latin typeface="Arial" panose="020B0604020202020204" pitchFamily="34" charset="0"/>
                <a:cs typeface="Arial" panose="020B0604020202020204" pitchFamily="34" charset="0"/>
              </a:rPr>
              <a:t>Register your attendance at </a:t>
            </a:r>
            <a:r>
              <a:rPr lang="en-GB" sz="2400" u="sng" spc="25"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schoolorg@surreycc.gov.uk</a:t>
            </a:r>
            <a:r>
              <a:rPr lang="en-GB" sz="2400" b="1" i="1" spc="25" dirty="0">
                <a:effectLst/>
                <a:latin typeface="Arial" panose="020B0604020202020204" pitchFamily="34" charset="0"/>
                <a:ea typeface="Times New Roman" panose="02020603050405020304" pitchFamily="18" charset="0"/>
              </a:rPr>
              <a:t> </a:t>
            </a:r>
            <a:r>
              <a:rPr lang="en-GB" sz="2400" spc="25" dirty="0">
                <a:effectLst/>
                <a:latin typeface="Arial" panose="020B0604020202020204" pitchFamily="34" charset="0"/>
                <a:ea typeface="Times New Roman" panose="02020603050405020304" pitchFamily="18" charset="0"/>
              </a:rPr>
              <a:t>and let us know your preferred date.</a:t>
            </a:r>
          </a:p>
          <a:p>
            <a:pPr marL="1143000" indent="-1143000">
              <a:buFont typeface="+mj-lt"/>
              <a:buAutoNum type="arabicPeriod"/>
            </a:pPr>
            <a:r>
              <a:rPr lang="en-GB" sz="2400" b="0" i="0" dirty="0">
                <a:solidFill>
                  <a:srgbClr val="0B0C0C"/>
                </a:solidFill>
                <a:effectLst/>
                <a:latin typeface="Arial" panose="020B0604020202020204" pitchFamily="34" charset="0"/>
                <a:cs typeface="Arial" panose="020B0604020202020204" pitchFamily="34" charset="0"/>
              </a:rPr>
              <a:t>If you would like to apply, then you should use the information in the specification as a </a:t>
            </a:r>
            <a:r>
              <a:rPr lang="en-GB" sz="2400" b="0" i="0" u="sng" dirty="0">
                <a:solidFill>
                  <a:srgbClr val="0B0C0C"/>
                </a:solidFill>
                <a:effectLst/>
                <a:latin typeface="Arial" panose="020B0604020202020204" pitchFamily="34" charset="0"/>
                <a:cs typeface="Arial" panose="020B0604020202020204" pitchFamily="34" charset="0"/>
              </a:rPr>
              <a:t>basis</a:t>
            </a:r>
            <a:r>
              <a:rPr lang="en-GB" sz="2400" b="0" i="0" dirty="0">
                <a:solidFill>
                  <a:srgbClr val="0B0C0C"/>
                </a:solidFill>
                <a:effectLst/>
                <a:latin typeface="Arial" panose="020B0604020202020204" pitchFamily="34" charset="0"/>
                <a:cs typeface="Arial" panose="020B0604020202020204" pitchFamily="34" charset="0"/>
              </a:rPr>
              <a:t> for your application. </a:t>
            </a:r>
            <a:r>
              <a:rPr lang="en-GB" sz="2400" dirty="0">
                <a:latin typeface="Arial" panose="020B0604020202020204" pitchFamily="34" charset="0"/>
                <a:cs typeface="Arial" panose="020B0604020202020204" pitchFamily="34" charset="0"/>
              </a:rPr>
              <a:t>Enrol with Create: Schools to access their free of change support and guidance after </a:t>
            </a:r>
            <a:r>
              <a:rPr lang="en-GB" sz="2400" b="1" dirty="0">
                <a:latin typeface="Arial" panose="020B0604020202020204" pitchFamily="34" charset="0"/>
                <a:cs typeface="Arial" panose="020B0604020202020204" pitchFamily="34" charset="0"/>
              </a:rPr>
              <a:t>9 May</a:t>
            </a:r>
            <a:r>
              <a:rPr lang="en-GB" sz="2400" dirty="0">
                <a:latin typeface="Arial" panose="020B0604020202020204" pitchFamily="34" charset="0"/>
                <a:cs typeface="Arial" panose="020B0604020202020204" pitchFamily="34" charset="0"/>
              </a:rPr>
              <a:t>.</a:t>
            </a:r>
          </a:p>
          <a:p>
            <a:pPr marL="1143000" indent="-1143000">
              <a:buFont typeface="+mj-lt"/>
              <a:buAutoNum type="arabicPeriod"/>
            </a:pPr>
            <a:r>
              <a:rPr lang="en-GB" sz="2400" spc="25" dirty="0">
                <a:effectLst/>
                <a:latin typeface="Arial" panose="020B0604020202020204" pitchFamily="34" charset="0"/>
                <a:ea typeface="Calibri" panose="020F0502020204030204" pitchFamily="34" charset="0"/>
                <a:cs typeface="Arial" panose="020B0604020202020204" pitchFamily="34" charset="0"/>
              </a:rPr>
              <a:t>If you are unable to attend </a:t>
            </a:r>
            <a:r>
              <a:rPr lang="en-GB" sz="2400" spc="25" dirty="0">
                <a:latin typeface="Arial" panose="020B0604020202020204" pitchFamily="34" charset="0"/>
                <a:ea typeface="Calibri" panose="020F0502020204030204" pitchFamily="34" charset="0"/>
                <a:cs typeface="Arial" panose="020B0604020202020204" pitchFamily="34" charset="0"/>
              </a:rPr>
              <a:t>the </a:t>
            </a:r>
            <a:r>
              <a:rPr lang="en-GB" sz="2400" spc="25" dirty="0">
                <a:effectLst/>
                <a:latin typeface="Arial" panose="020B0604020202020204" pitchFamily="34" charset="0"/>
                <a:ea typeface="Calibri" panose="020F0502020204030204" pitchFamily="34" charset="0"/>
                <a:cs typeface="Arial" panose="020B0604020202020204" pitchFamily="34" charset="0"/>
              </a:rPr>
              <a:t>planned proposer group engagement events but would be interested in receiving </a:t>
            </a:r>
            <a:r>
              <a:rPr lang="en-GB" sz="2400" dirty="0">
                <a:effectLst/>
                <a:latin typeface="Arial" panose="020B0604020202020204" pitchFamily="34" charset="0"/>
                <a:ea typeface="Calibri" panose="020F0502020204030204" pitchFamily="34" charset="0"/>
                <a:cs typeface="Arial" panose="020B0604020202020204" pitchFamily="34" charset="0"/>
              </a:rPr>
              <a:t>further information or would like to arrange an informal discussion then please contact </a:t>
            </a:r>
            <a:r>
              <a:rPr lang="en-GB" sz="2400" u="sng" dirty="0">
                <a:solidFill>
                  <a:srgbClr val="0000FF"/>
                </a:solidFill>
                <a:effectLst/>
                <a:latin typeface="Arial" panose="020B0604020202020204" pitchFamily="34" charset="0"/>
                <a:ea typeface="Yu Mincho" panose="02020400000000000000" pitchFamily="18" charset="-128"/>
                <a:cs typeface="Arial" panose="020B0604020202020204" pitchFamily="34" charset="0"/>
                <a:hlinkClick r:id="rId4"/>
              </a:rPr>
              <a:t>Emilie.WilliamsJones@surreycc.gov.uk</a:t>
            </a:r>
            <a:r>
              <a:rPr lang="en-GB" sz="2400" dirty="0">
                <a:effectLst/>
                <a:latin typeface="Arial" panose="020B0604020202020204" pitchFamily="34" charset="0"/>
                <a:ea typeface="Yu Mincho" panose="02020400000000000000" pitchFamily="18" charset="-128"/>
                <a:cs typeface="Arial" panose="020B0604020202020204" pitchFamily="34" charset="0"/>
              </a:rPr>
              <a:t> Programme Manager for Surrey’s SEND and AP Capital Programmes.</a:t>
            </a:r>
            <a:br>
              <a:rPr lang="en-GB" sz="2400" b="1"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spTree>
    <p:extLst>
      <p:ext uri="{BB962C8B-B14F-4D97-AF65-F5344CB8AC3E}">
        <p14:creationId xmlns:p14="http://schemas.microsoft.com/office/powerpoint/2010/main" val="211183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5A9FF3-5654-0F4F-A064-306890F94A89}"/>
              </a:ext>
            </a:extLst>
          </p:cNvPr>
          <p:cNvSpPr/>
          <p:nvPr/>
        </p:nvSpPr>
        <p:spPr>
          <a:xfrm>
            <a:off x="0" y="0"/>
            <a:ext cx="12192000" cy="6858000"/>
          </a:xfrm>
          <a:prstGeom prst="rect">
            <a:avLst/>
          </a:prstGeom>
          <a:solidFill>
            <a:srgbClr val="E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 y="566530"/>
            <a:ext cx="10623478" cy="5437683"/>
          </a:xfrm>
        </p:spPr>
        <p:txBody>
          <a:bodyPr anchor="ctr">
            <a:normAutofit/>
          </a:bodyPr>
          <a:lstStyle/>
          <a:p>
            <a:pPr marL="0" indent="0" algn="ctr">
              <a:buNone/>
            </a:pPr>
            <a:r>
              <a:rPr lang="en-GB" sz="6000" b="1">
                <a:solidFill>
                  <a:schemeClr val="bg1"/>
                </a:solidFill>
                <a:latin typeface="Arial" panose="020B0604020202020204" pitchFamily="34" charset="0"/>
                <a:cs typeface="Arial" panose="020B0604020202020204" pitchFamily="34" charset="0"/>
              </a:rPr>
              <a:t>Questions &amp; Answer Session</a:t>
            </a:r>
            <a:endParaRPr lang="en-GB" sz="2400">
              <a:latin typeface="Arial" panose="020B0604020202020204" pitchFamily="34" charset="0"/>
              <a:cs typeface="Arial" panose="020B0604020202020204" pitchFamily="34" charset="0"/>
            </a:endParaRPr>
          </a:p>
        </p:txBody>
      </p:sp>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F4B25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spTree>
    <p:extLst>
      <p:ext uri="{BB962C8B-B14F-4D97-AF65-F5344CB8AC3E}">
        <p14:creationId xmlns:p14="http://schemas.microsoft.com/office/powerpoint/2010/main" val="273702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5A9FF3-5654-0F4F-A064-306890F94A89}"/>
              </a:ext>
            </a:extLst>
          </p:cNvPr>
          <p:cNvSpPr/>
          <p:nvPr/>
        </p:nvSpPr>
        <p:spPr>
          <a:xfrm>
            <a:off x="0" y="-180474"/>
            <a:ext cx="12192000" cy="7038474"/>
          </a:xfrm>
          <a:prstGeom prst="rect">
            <a:avLst/>
          </a:prstGeom>
          <a:solidFill>
            <a:srgbClr val="E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 y="84221"/>
            <a:ext cx="10622613" cy="6593305"/>
          </a:xfrm>
        </p:spPr>
        <p:txBody>
          <a:bodyPr anchor="t">
            <a:normAutofit lnSpcReduction="10000"/>
          </a:bodyPr>
          <a:lstStyle/>
          <a:p>
            <a:pPr marL="0" indent="0" algn="ctr">
              <a:buNone/>
            </a:pPr>
            <a:r>
              <a:rPr lang="en-GB" sz="6000" b="1">
                <a:solidFill>
                  <a:schemeClr val="bg1"/>
                </a:solidFill>
                <a:latin typeface="Arial" panose="020B0604020202020204" pitchFamily="34" charset="0"/>
                <a:cs typeface="Arial" panose="020B0604020202020204" pitchFamily="34" charset="0"/>
              </a:rPr>
              <a:t>Agenda:</a:t>
            </a:r>
          </a:p>
          <a:p>
            <a:r>
              <a:rPr lang="en-GB" b="1">
                <a:solidFill>
                  <a:schemeClr val="bg1"/>
                </a:solidFill>
                <a:latin typeface="Arial" panose="020B0604020202020204" pitchFamily="34" charset="0"/>
                <a:cs typeface="Arial" panose="020B0604020202020204" pitchFamily="34" charset="0"/>
              </a:rPr>
              <a:t>Welcomes and introductions</a:t>
            </a:r>
          </a:p>
          <a:p>
            <a:r>
              <a:rPr lang="en-GB" b="1">
                <a:solidFill>
                  <a:schemeClr val="bg1"/>
                </a:solidFill>
                <a:latin typeface="Arial" panose="020B0604020202020204" pitchFamily="34" charset="0"/>
                <a:cs typeface="Arial" panose="020B0604020202020204" pitchFamily="34" charset="0"/>
              </a:rPr>
              <a:t>Surrey’s current Local Offer and Local Strategy </a:t>
            </a:r>
          </a:p>
          <a:p>
            <a:r>
              <a:rPr lang="en-GB" b="1">
                <a:solidFill>
                  <a:schemeClr val="bg1"/>
                </a:solidFill>
                <a:latin typeface="Arial" panose="020B0604020202020204" pitchFamily="34" charset="0"/>
                <a:cs typeface="Arial" panose="020B0604020202020204" pitchFamily="34" charset="0"/>
              </a:rPr>
              <a:t>Forecast demand for SEMH designated specialist school places in Surrey</a:t>
            </a:r>
          </a:p>
          <a:p>
            <a:r>
              <a:rPr lang="en-GB" b="1">
                <a:solidFill>
                  <a:schemeClr val="bg1"/>
                </a:solidFill>
                <a:latin typeface="Arial" panose="020B0604020202020204" pitchFamily="34" charset="0"/>
                <a:cs typeface="Arial" panose="020B0604020202020204" pitchFamily="34" charset="0"/>
              </a:rPr>
              <a:t>The proposed school, its location and funding for pupil places</a:t>
            </a:r>
          </a:p>
          <a:p>
            <a:r>
              <a:rPr lang="en-GB" b="1">
                <a:solidFill>
                  <a:schemeClr val="bg1"/>
                </a:solidFill>
                <a:latin typeface="Arial" panose="020B0604020202020204" pitchFamily="34" charset="0"/>
                <a:cs typeface="Arial" panose="020B0604020202020204" pitchFamily="34" charset="0"/>
              </a:rPr>
              <a:t>Create: Schools free offer to proposer groups</a:t>
            </a:r>
          </a:p>
          <a:p>
            <a:r>
              <a:rPr lang="en-GB" b="1">
                <a:solidFill>
                  <a:schemeClr val="bg1"/>
                </a:solidFill>
                <a:latin typeface="Arial" panose="020B0604020202020204" pitchFamily="34" charset="0"/>
                <a:cs typeface="Arial" panose="020B0604020202020204" pitchFamily="34" charset="0"/>
              </a:rPr>
              <a:t>Assessment Criteria against the published School Specification</a:t>
            </a:r>
          </a:p>
          <a:p>
            <a:r>
              <a:rPr lang="en-GB" b="1">
                <a:solidFill>
                  <a:schemeClr val="bg1"/>
                </a:solidFill>
                <a:latin typeface="Arial" panose="020B0604020202020204" pitchFamily="34" charset="0"/>
                <a:cs typeface="Arial" panose="020B0604020202020204" pitchFamily="34" charset="0"/>
              </a:rPr>
              <a:t>Assessment and Interview Panel members </a:t>
            </a:r>
          </a:p>
          <a:p>
            <a:r>
              <a:rPr lang="en-GB" b="1">
                <a:solidFill>
                  <a:schemeClr val="bg1"/>
                </a:solidFill>
                <a:latin typeface="Arial" panose="020B0604020202020204" pitchFamily="34" charset="0"/>
                <a:cs typeface="Arial" panose="020B0604020202020204" pitchFamily="34" charset="0"/>
              </a:rPr>
              <a:t>Next steps and key timescales</a:t>
            </a:r>
          </a:p>
          <a:p>
            <a:r>
              <a:rPr lang="en-GB" b="1">
                <a:solidFill>
                  <a:schemeClr val="bg1"/>
                </a:solidFill>
                <a:latin typeface="Arial" panose="020B0604020202020204" pitchFamily="34" charset="0"/>
                <a:cs typeface="Arial" panose="020B0604020202020204" pitchFamily="34" charset="0"/>
              </a:rPr>
              <a:t>Questions &amp; Answer Session</a:t>
            </a:r>
          </a:p>
          <a:p>
            <a:endParaRPr lang="en-GB" b="1">
              <a:solidFill>
                <a:schemeClr val="bg1"/>
              </a:solidFill>
              <a:latin typeface="Arial" panose="020B0604020202020204" pitchFamily="34" charset="0"/>
              <a:cs typeface="Arial" panose="020B0604020202020204" pitchFamily="34" charset="0"/>
            </a:endParaRPr>
          </a:p>
          <a:p>
            <a:endParaRPr lang="en-GB" b="1">
              <a:solidFill>
                <a:schemeClr val="bg1"/>
              </a:solidFill>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180474"/>
            <a:ext cx="1569386" cy="7038474"/>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F4B25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spTree>
    <p:extLst>
      <p:ext uri="{BB962C8B-B14F-4D97-AF65-F5344CB8AC3E}">
        <p14:creationId xmlns:p14="http://schemas.microsoft.com/office/powerpoint/2010/main" val="385285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369870"/>
            <a:ext cx="10469367" cy="6343164"/>
          </a:xfrm>
        </p:spPr>
        <p:txBody>
          <a:bodyPr vert="horz" lIns="91440" tIns="45720" rIns="91440" bIns="45720" rtlCol="0" anchor="t">
            <a:normAutofit fontScale="25000" lnSpcReduction="20000"/>
          </a:bodyPr>
          <a:lstStyle/>
          <a:p>
            <a:pPr marL="0" indent="0" algn="ctr">
              <a:spcAft>
                <a:spcPts val="600"/>
              </a:spcAft>
              <a:buNone/>
            </a:pPr>
            <a:r>
              <a:rPr lang="en-GB" sz="9600" b="1">
                <a:solidFill>
                  <a:srgbClr val="E7A23F"/>
                </a:solidFill>
                <a:latin typeface="Arial"/>
                <a:cs typeface="Arial"/>
              </a:rPr>
              <a:t>Surrey Local Offer and Strategy for CYP with SEMH Needs</a:t>
            </a:r>
            <a:endParaRPr lang="en-GB" sz="9600" b="1">
              <a:latin typeface="Arial"/>
              <a:cs typeface="Arial"/>
            </a:endParaRPr>
          </a:p>
          <a:p>
            <a:pPr>
              <a:lnSpc>
                <a:spcPct val="120000"/>
              </a:lnSpc>
              <a:spcAft>
                <a:spcPts val="500"/>
              </a:spcAft>
            </a:pPr>
            <a:r>
              <a:rPr lang="en-GB" sz="6000" b="1">
                <a:latin typeface="Arial"/>
                <a:cs typeface="Arial"/>
              </a:rPr>
              <a:t>The Surrey Inclusion and Additional Needs Partnership Strategy (2023 to 2026) </a:t>
            </a:r>
            <a:r>
              <a:rPr lang="en-GB" sz="6000">
                <a:latin typeface="Arial"/>
                <a:cs typeface="Arial"/>
              </a:rPr>
              <a:t>sets out our ambition that all Surrey children and young people (CYP) with additional needs and/or disabilities and their families (including CYPS with SEMH needs):</a:t>
            </a:r>
          </a:p>
          <a:p>
            <a:pPr lvl="1">
              <a:lnSpc>
                <a:spcPct val="120000"/>
              </a:lnSpc>
            </a:pPr>
            <a:r>
              <a:rPr lang="en-GB" sz="6000">
                <a:latin typeface="Arial"/>
                <a:cs typeface="Arial"/>
              </a:rPr>
              <a:t>are heard and are involved in the decisions that affect them </a:t>
            </a:r>
            <a:endParaRPr lang="en-GB" sz="6000">
              <a:latin typeface="Calibri" panose="020F0502020204030204"/>
              <a:cs typeface="Calibri"/>
            </a:endParaRPr>
          </a:p>
          <a:p>
            <a:pPr lvl="1">
              <a:lnSpc>
                <a:spcPct val="120000"/>
              </a:lnSpc>
            </a:pPr>
            <a:r>
              <a:rPr lang="en-GB" sz="6000">
                <a:latin typeface="Arial"/>
                <a:cs typeface="Arial"/>
              </a:rPr>
              <a:t>achieve positive outcomes, including the opportunity to lead healthy lives </a:t>
            </a:r>
            <a:endParaRPr lang="en-GB" sz="6000">
              <a:cs typeface="Calibri"/>
            </a:endParaRPr>
          </a:p>
          <a:p>
            <a:pPr lvl="1">
              <a:lnSpc>
                <a:spcPct val="120000"/>
              </a:lnSpc>
            </a:pPr>
            <a:r>
              <a:rPr lang="en-GB" sz="6000">
                <a:latin typeface="Arial"/>
                <a:cs typeface="Arial"/>
              </a:rPr>
              <a:t>develop positive relationships </a:t>
            </a:r>
            <a:endParaRPr lang="en-GB" sz="6000">
              <a:cs typeface="Calibri"/>
            </a:endParaRPr>
          </a:p>
          <a:p>
            <a:pPr lvl="1">
              <a:lnSpc>
                <a:spcPct val="120000"/>
              </a:lnSpc>
            </a:pPr>
            <a:r>
              <a:rPr lang="en-GB" sz="6000">
                <a:solidFill>
                  <a:srgbClr val="000000"/>
                </a:solidFill>
                <a:latin typeface="Arial"/>
                <a:cs typeface="Arial"/>
              </a:rPr>
              <a:t>learn and achieve their educational potential, and </a:t>
            </a:r>
            <a:endParaRPr lang="en-GB" sz="6000">
              <a:solidFill>
                <a:srgbClr val="000000"/>
              </a:solidFill>
              <a:cs typeface="Calibri"/>
            </a:endParaRPr>
          </a:p>
          <a:p>
            <a:pPr lvl="1">
              <a:lnSpc>
                <a:spcPct val="120000"/>
              </a:lnSpc>
            </a:pPr>
            <a:r>
              <a:rPr lang="en-GB" sz="6000">
                <a:latin typeface="Arial"/>
                <a:cs typeface="Arial"/>
              </a:rPr>
              <a:t>become increasingly independent where possible and flourish within their community </a:t>
            </a:r>
            <a:endParaRPr lang="en-GB" sz="6400">
              <a:latin typeface="Calibri" panose="020F0502020204030204"/>
              <a:cs typeface="Calibri"/>
            </a:endParaRPr>
          </a:p>
          <a:p>
            <a:pPr lvl="1">
              <a:lnSpc>
                <a:spcPct val="120000"/>
              </a:lnSpc>
            </a:pPr>
            <a:r>
              <a:rPr lang="en-GB" sz="6000">
                <a:latin typeface="Arial"/>
                <a:cs typeface="Arial"/>
              </a:rPr>
              <a:t>Please see full details of our Strategy on the following link -  </a:t>
            </a:r>
            <a:r>
              <a:rPr lang="en-GB" sz="6000">
                <a:latin typeface="Arial"/>
                <a:cs typeface="Arial"/>
                <a:hlinkClick r:id="rId3"/>
              </a:rPr>
              <a:t>https://www.surreylocaloffer.org.uk/practitioners/resources/surrey-inclusion-and-additional-needs-partnership-strategy-2023-to-2026</a:t>
            </a:r>
            <a:r>
              <a:rPr lang="en-GB" sz="6000">
                <a:latin typeface="Arial"/>
                <a:cs typeface="Arial"/>
              </a:rPr>
              <a:t>  (IAN Partnership Strategy)  </a:t>
            </a:r>
            <a:endParaRPr lang="en-GB" sz="6400">
              <a:latin typeface="Arial"/>
              <a:cs typeface="Arial"/>
            </a:endParaRPr>
          </a:p>
          <a:p>
            <a:pPr>
              <a:lnSpc>
                <a:spcPct val="120000"/>
              </a:lnSpc>
              <a:spcAft>
                <a:spcPts val="500"/>
              </a:spcAft>
            </a:pPr>
            <a:r>
              <a:rPr lang="en-GB" sz="6000">
                <a:latin typeface="Arial"/>
                <a:cs typeface="Arial"/>
              </a:rPr>
              <a:t>There are links and dependencies with the </a:t>
            </a:r>
            <a:r>
              <a:rPr lang="en-GB" sz="6000" b="1">
                <a:latin typeface="Arial"/>
                <a:cs typeface="Arial"/>
              </a:rPr>
              <a:t>IAN Partnership Strategy and the Health &amp; Wellbeing Strategy</a:t>
            </a:r>
            <a:r>
              <a:rPr lang="en-GB" sz="6000">
                <a:latin typeface="Arial"/>
                <a:cs typeface="Arial"/>
              </a:rPr>
              <a:t>. Please see full details of Surrey Health and Well-being Strategy - </a:t>
            </a:r>
            <a:r>
              <a:rPr lang="en-GB" sz="6000">
                <a:latin typeface="Arial"/>
                <a:cs typeface="Arial"/>
                <a:hlinkClick r:id="rId4"/>
              </a:rPr>
              <a:t>https://www.healthysurrey.org.uk/about/strategy</a:t>
            </a:r>
            <a:endParaRPr lang="en-GB" sz="6000">
              <a:latin typeface="Calibri" panose="020F0502020204030204"/>
              <a:cs typeface="Calibri"/>
            </a:endParaRPr>
          </a:p>
          <a:p>
            <a:pPr>
              <a:lnSpc>
                <a:spcPct val="120000"/>
              </a:lnSpc>
              <a:spcAft>
                <a:spcPts val="500"/>
              </a:spcAft>
            </a:pPr>
            <a:r>
              <a:rPr lang="en-GB" sz="6000">
                <a:latin typeface="Arial"/>
                <a:cs typeface="Arial"/>
              </a:rPr>
              <a:t>Increasing capacity and expertise in our Specialist SEMH school offer, is an important part of our ambitions for this group of children, who are some of our most vulnerable, with multiple layers of disadvantage</a:t>
            </a:r>
          </a:p>
          <a:p>
            <a:pPr>
              <a:lnSpc>
                <a:spcPct val="120000"/>
              </a:lnSpc>
              <a:spcAft>
                <a:spcPts val="500"/>
              </a:spcAft>
            </a:pPr>
            <a:r>
              <a:rPr lang="en-GB" sz="6000">
                <a:latin typeface="Arial"/>
                <a:cs typeface="Arial"/>
              </a:rPr>
              <a:t>Our anticipation is the successful sponsor will provide high quality education for our CYPs with SEMH needs requiring specialist education, along with adding to our expertise in this space to support our inclusive practice for this cohort</a:t>
            </a:r>
          </a:p>
          <a:p>
            <a:pPr>
              <a:lnSpc>
                <a:spcPct val="120000"/>
              </a:lnSpc>
              <a:spcAft>
                <a:spcPts val="1200"/>
              </a:spcAft>
            </a:pPr>
            <a:r>
              <a:rPr lang="en-GB" sz="6000">
                <a:solidFill>
                  <a:srgbClr val="000000"/>
                </a:solidFill>
                <a:latin typeface="Arial"/>
                <a:cs typeface="Arial"/>
              </a:rPr>
              <a:t>Ensuring CYPs with SEMH needs can be educated closer to home is another important part of this development to our offer.</a:t>
            </a:r>
          </a:p>
          <a:p>
            <a:endParaRPr lang="en-GB" sz="2000">
              <a:solidFill>
                <a:srgbClr val="000000"/>
              </a:solidFill>
              <a:latin typeface="Arial"/>
              <a:cs typeface="Arial"/>
            </a:endParaRPr>
          </a:p>
          <a:p>
            <a:endParaRPr lang="en-GB" sz="2000">
              <a:solidFill>
                <a:srgbClr val="000000"/>
              </a:solidFill>
              <a:latin typeface="Arial"/>
              <a:cs typeface="Arial"/>
            </a:endParaRPr>
          </a:p>
          <a:p>
            <a:endParaRPr lang="en-GB" sz="1800">
              <a:solidFill>
                <a:srgbClr val="000000"/>
              </a:solidFill>
              <a:latin typeface="Calibri" panose="020F0502020204030204"/>
              <a:cs typeface="Calibri"/>
            </a:endParaRPr>
          </a:p>
          <a:p>
            <a:endParaRPr lang="en-GB" sz="1800">
              <a:solidFill>
                <a:srgbClr val="000000"/>
              </a:solidFill>
              <a:latin typeface="Calibri" panose="020F0502020204030204"/>
              <a:cs typeface="Calibri"/>
            </a:endParaRPr>
          </a:p>
          <a:p>
            <a:pPr marL="0" indent="0">
              <a:buNone/>
            </a:pPr>
            <a:endParaRPr lang="en-GB" sz="1800" b="1">
              <a:solidFill>
                <a:srgbClr val="E7A23F"/>
              </a:solidFill>
              <a:latin typeface="Arial" panose="020B0604020202020204" pitchFamily="34" charset="0"/>
              <a:cs typeface="Arial" panose="020B0604020202020204" pitchFamily="34" charset="0"/>
            </a:endParaRPr>
          </a:p>
          <a:p>
            <a:pPr marL="0" indent="0" algn="ctr">
              <a:buNone/>
            </a:pPr>
            <a:br>
              <a:rPr lang="en-GB" sz="7200" b="1">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577790"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spTree>
    <p:extLst>
      <p:ext uri="{BB962C8B-B14F-4D97-AF65-F5344CB8AC3E}">
        <p14:creationId xmlns:p14="http://schemas.microsoft.com/office/powerpoint/2010/main" val="144231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369870"/>
            <a:ext cx="10469367" cy="5634343"/>
          </a:xfrm>
        </p:spPr>
        <p:txBody>
          <a:bodyPr>
            <a:normAutofit/>
          </a:bodyPr>
          <a:lstStyle/>
          <a:p>
            <a:pPr marL="0" indent="0" algn="ctr">
              <a:buNone/>
            </a:pPr>
            <a:r>
              <a:rPr lang="en-GB" sz="4000" b="1">
                <a:solidFill>
                  <a:srgbClr val="E7A23F"/>
                </a:solidFill>
                <a:latin typeface="Arial" panose="020B0604020202020204" pitchFamily="34" charset="0"/>
                <a:cs typeface="Arial" panose="020B0604020202020204" pitchFamily="34" charset="0"/>
              </a:rPr>
              <a:t>Forecast demand for SEMH Specialist Free School Provision in Surrey</a:t>
            </a:r>
          </a:p>
          <a:p>
            <a:pPr marL="0" indent="0" algn="ctr">
              <a:buNone/>
            </a:pPr>
            <a:endParaRPr lang="en-GB" sz="4000" b="1">
              <a:solidFill>
                <a:srgbClr val="E7A23F"/>
              </a:solidFill>
              <a:latin typeface="Arial" panose="020B0604020202020204" pitchFamily="34" charset="0"/>
              <a:cs typeface="Arial" panose="020B0604020202020204" pitchFamily="34" charset="0"/>
            </a:endParaRPr>
          </a:p>
          <a:p>
            <a:pPr marL="0" indent="0" algn="ctr">
              <a:buNone/>
            </a:pPr>
            <a:br>
              <a:rPr lang="en-GB" sz="7200" b="1">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pic>
        <p:nvPicPr>
          <p:cNvPr id="4" name="Picture 3">
            <a:extLst>
              <a:ext uri="{FF2B5EF4-FFF2-40B4-BE49-F238E27FC236}">
                <a16:creationId xmlns:a16="http://schemas.microsoft.com/office/drawing/2014/main" id="{0642D0FD-1316-2C57-81B7-53ED464CB800}"/>
              </a:ext>
            </a:extLst>
          </p:cNvPr>
          <p:cNvPicPr>
            <a:picLocks noChangeAspect="1"/>
          </p:cNvPicPr>
          <p:nvPr/>
        </p:nvPicPr>
        <p:blipFill>
          <a:blip r:embed="rId4"/>
          <a:stretch>
            <a:fillRect/>
          </a:stretch>
        </p:blipFill>
        <p:spPr>
          <a:xfrm>
            <a:off x="490049" y="1684787"/>
            <a:ext cx="7410227" cy="4851469"/>
          </a:xfrm>
          <a:prstGeom prst="rect">
            <a:avLst/>
          </a:prstGeom>
        </p:spPr>
      </p:pic>
      <p:sp>
        <p:nvSpPr>
          <p:cNvPr id="6" name="Rectangle 5">
            <a:extLst>
              <a:ext uri="{FF2B5EF4-FFF2-40B4-BE49-F238E27FC236}">
                <a16:creationId xmlns:a16="http://schemas.microsoft.com/office/drawing/2014/main" id="{9BC11797-DB38-526F-BC83-2313CBA4213B}"/>
              </a:ext>
            </a:extLst>
          </p:cNvPr>
          <p:cNvSpPr/>
          <p:nvPr/>
        </p:nvSpPr>
        <p:spPr>
          <a:xfrm>
            <a:off x="8169442" y="3019925"/>
            <a:ext cx="2358190" cy="22138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a:latin typeface="Arial" panose="020B0604020202020204" pitchFamily="34" charset="0"/>
                <a:cs typeface="Arial" panose="020B0604020202020204" pitchFamily="34" charset="0"/>
              </a:rPr>
              <a:t>In the North of the county there is a forecast shortfall of 219 places for pupils with social, emotional and mental health needs aged 11-19 years</a:t>
            </a:r>
          </a:p>
        </p:txBody>
      </p:sp>
    </p:spTree>
    <p:extLst>
      <p:ext uri="{BB962C8B-B14F-4D97-AF65-F5344CB8AC3E}">
        <p14:creationId xmlns:p14="http://schemas.microsoft.com/office/powerpoint/2010/main" val="312836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369870"/>
            <a:ext cx="10469367" cy="6253954"/>
          </a:xfrm>
        </p:spPr>
        <p:txBody>
          <a:bodyPr>
            <a:normAutofit/>
          </a:bodyPr>
          <a:lstStyle/>
          <a:p>
            <a:pPr marL="0" indent="0" algn="ctr">
              <a:buNone/>
            </a:pPr>
            <a:r>
              <a:rPr lang="en-GB" sz="3500" b="1">
                <a:solidFill>
                  <a:srgbClr val="E7A23F"/>
                </a:solidFill>
                <a:latin typeface="Arial" panose="020B0604020202020204" pitchFamily="34" charset="0"/>
                <a:cs typeface="Arial" panose="020B0604020202020204" pitchFamily="34" charset="0"/>
              </a:rPr>
              <a:t>The Proposed SEMH Specialist Free School</a:t>
            </a:r>
          </a:p>
          <a:p>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br>
              <a:rPr lang="en-GB" sz="7200" b="1">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graphicFrame>
        <p:nvGraphicFramePr>
          <p:cNvPr id="4" name="Table 5">
            <a:extLst>
              <a:ext uri="{FF2B5EF4-FFF2-40B4-BE49-F238E27FC236}">
                <a16:creationId xmlns:a16="http://schemas.microsoft.com/office/drawing/2014/main" id="{1B114047-7711-5B79-5B99-E36E66AFEC0A}"/>
              </a:ext>
            </a:extLst>
          </p:cNvPr>
          <p:cNvGraphicFramePr>
            <a:graphicFrameLocks noGrp="1"/>
          </p:cNvGraphicFramePr>
          <p:nvPr>
            <p:extLst>
              <p:ext uri="{D42A27DB-BD31-4B8C-83A1-F6EECF244321}">
                <p14:modId xmlns:p14="http://schemas.microsoft.com/office/powerpoint/2010/main" val="766629048"/>
              </p:ext>
            </p:extLst>
          </p:nvPr>
        </p:nvGraphicFramePr>
        <p:xfrm>
          <a:off x="296842" y="992296"/>
          <a:ext cx="10266676" cy="5817576"/>
        </p:xfrm>
        <a:graphic>
          <a:graphicData uri="http://schemas.openxmlformats.org/drawingml/2006/table">
            <a:tbl>
              <a:tblPr firstRow="1" bandRow="1">
                <a:tableStyleId>{D27102A9-8310-4765-A935-A1911B00CA55}</a:tableStyleId>
              </a:tblPr>
              <a:tblGrid>
                <a:gridCol w="3156745">
                  <a:extLst>
                    <a:ext uri="{9D8B030D-6E8A-4147-A177-3AD203B41FA5}">
                      <a16:colId xmlns:a16="http://schemas.microsoft.com/office/drawing/2014/main" val="3092924560"/>
                    </a:ext>
                  </a:extLst>
                </a:gridCol>
                <a:gridCol w="7109931">
                  <a:extLst>
                    <a:ext uri="{9D8B030D-6E8A-4147-A177-3AD203B41FA5}">
                      <a16:colId xmlns:a16="http://schemas.microsoft.com/office/drawing/2014/main" val="3634509179"/>
                    </a:ext>
                  </a:extLst>
                </a:gridCol>
              </a:tblGrid>
              <a:tr h="344984">
                <a:tc>
                  <a:txBody>
                    <a:bodyPr/>
                    <a:lstStyle/>
                    <a:p>
                      <a:r>
                        <a:rPr lang="en-GB" sz="1400">
                          <a:latin typeface="Arial" panose="020B0604020202020204" pitchFamily="34" charset="0"/>
                          <a:cs typeface="Arial" panose="020B0604020202020204" pitchFamily="34" charset="0"/>
                        </a:rPr>
                        <a:t>SCHOOL SPECIFICATION</a:t>
                      </a:r>
                    </a:p>
                  </a:txBody>
                  <a:tcPr/>
                </a:tc>
                <a:tc>
                  <a:txBody>
                    <a:bodyPr/>
                    <a:lstStyle/>
                    <a:p>
                      <a:r>
                        <a:rPr lang="en-GB" sz="1400">
                          <a:latin typeface="Arial" panose="020B0604020202020204" pitchFamily="34" charset="0"/>
                          <a:cs typeface="Arial" panose="020B0604020202020204" pitchFamily="34" charset="0"/>
                        </a:rPr>
                        <a:t>SUMMARY</a:t>
                      </a:r>
                    </a:p>
                  </a:txBody>
                  <a:tcPr/>
                </a:tc>
                <a:extLst>
                  <a:ext uri="{0D108BD9-81ED-4DB2-BD59-A6C34878D82A}">
                    <a16:rowId xmlns:a16="http://schemas.microsoft.com/office/drawing/2014/main" val="519806977"/>
                  </a:ext>
                </a:extLst>
              </a:tr>
              <a:tr h="293985">
                <a:tc>
                  <a:txBody>
                    <a:bodyPr/>
                    <a:lstStyle/>
                    <a:p>
                      <a:r>
                        <a:rPr lang="en-GB" sz="1400" b="1">
                          <a:latin typeface="Arial" panose="020B0604020202020204" pitchFamily="34" charset="0"/>
                          <a:cs typeface="Arial" panose="020B0604020202020204" pitchFamily="34" charset="0"/>
                        </a:rPr>
                        <a:t>Type of School</a:t>
                      </a:r>
                    </a:p>
                  </a:txBody>
                  <a:tcPr/>
                </a:tc>
                <a:tc>
                  <a:txBody>
                    <a:bodyPr/>
                    <a:lstStyle/>
                    <a:p>
                      <a:r>
                        <a:rPr lang="en-GB" sz="1400">
                          <a:latin typeface="Arial" panose="020B0604020202020204" pitchFamily="34" charset="0"/>
                          <a:cs typeface="Arial" panose="020B0604020202020204" pitchFamily="34" charset="0"/>
                        </a:rPr>
                        <a:t>Specialist Free School (Academy)</a:t>
                      </a:r>
                    </a:p>
                  </a:txBody>
                  <a:tcPr/>
                </a:tc>
                <a:extLst>
                  <a:ext uri="{0D108BD9-81ED-4DB2-BD59-A6C34878D82A}">
                    <a16:rowId xmlns:a16="http://schemas.microsoft.com/office/drawing/2014/main" val="1013487835"/>
                  </a:ext>
                </a:extLst>
              </a:tr>
              <a:tr h="499775">
                <a:tc>
                  <a:txBody>
                    <a:bodyPr/>
                    <a:lstStyle/>
                    <a:p>
                      <a:r>
                        <a:rPr lang="en-GB" sz="1400" b="1">
                          <a:latin typeface="Arial" panose="020B0604020202020204" pitchFamily="34" charset="0"/>
                          <a:cs typeface="Arial" panose="020B0604020202020204" pitchFamily="34" charset="0"/>
                        </a:rPr>
                        <a:t>Designation</a:t>
                      </a:r>
                    </a:p>
                  </a:txBody>
                  <a:tcPr/>
                </a:tc>
                <a:tc>
                  <a:txBody>
                    <a:bodyPr/>
                    <a:lstStyle/>
                    <a:p>
                      <a:r>
                        <a:rPr lang="en-GB" sz="1400" kern="1200">
                          <a:solidFill>
                            <a:schemeClr val="tx1"/>
                          </a:solidFill>
                          <a:effectLst/>
                          <a:latin typeface="Arial" panose="020B0604020202020204" pitchFamily="34" charset="0"/>
                          <a:ea typeface="+mn-ea"/>
                          <a:cs typeface="Arial" panose="020B0604020202020204" pitchFamily="34" charset="0"/>
                        </a:rPr>
                        <a:t>Social, Emotional &amp; Mental Health needs (pupils working at broadly age-related expectations with co-occurring needs)</a:t>
                      </a:r>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6374455"/>
                  </a:ext>
                </a:extLst>
              </a:tr>
              <a:tr h="344984">
                <a:tc>
                  <a:txBody>
                    <a:bodyPr/>
                    <a:lstStyle/>
                    <a:p>
                      <a:r>
                        <a:rPr lang="en-GB" sz="1400" b="1">
                          <a:latin typeface="Arial" panose="020B0604020202020204" pitchFamily="34" charset="0"/>
                          <a:cs typeface="Arial" panose="020B0604020202020204" pitchFamily="34" charset="0"/>
                        </a:rPr>
                        <a:t>Commissioning Authority</a:t>
                      </a:r>
                    </a:p>
                  </a:txBody>
                  <a:tcPr/>
                </a:tc>
                <a:tc>
                  <a:txBody>
                    <a:bodyPr/>
                    <a:lstStyle/>
                    <a:p>
                      <a:r>
                        <a:rPr lang="en-GB" sz="1400">
                          <a:latin typeface="Arial" panose="020B0604020202020204" pitchFamily="34" charset="0"/>
                          <a:cs typeface="Arial" panose="020B0604020202020204" pitchFamily="34" charset="0"/>
                        </a:rPr>
                        <a:t>Surrey County Council</a:t>
                      </a:r>
                    </a:p>
                  </a:txBody>
                  <a:tcPr/>
                </a:tc>
                <a:extLst>
                  <a:ext uri="{0D108BD9-81ED-4DB2-BD59-A6C34878D82A}">
                    <a16:rowId xmlns:a16="http://schemas.microsoft.com/office/drawing/2014/main" val="357488066"/>
                  </a:ext>
                </a:extLst>
              </a:tr>
              <a:tr h="344984">
                <a:tc>
                  <a:txBody>
                    <a:bodyPr/>
                    <a:lstStyle/>
                    <a:p>
                      <a:r>
                        <a:rPr lang="en-GB" sz="1400" b="1">
                          <a:latin typeface="Arial" panose="020B0604020202020204" pitchFamily="34" charset="0"/>
                          <a:cs typeface="Arial" panose="020B0604020202020204" pitchFamily="34" charset="0"/>
                        </a:rPr>
                        <a:t>School Capacity</a:t>
                      </a:r>
                    </a:p>
                  </a:txBody>
                  <a:tcPr/>
                </a:tc>
                <a:tc>
                  <a:txBody>
                    <a:bodyPr/>
                    <a:lstStyle/>
                    <a:p>
                      <a:r>
                        <a:rPr lang="en-GB" sz="1400">
                          <a:latin typeface="Arial" panose="020B0604020202020204" pitchFamily="34" charset="0"/>
                          <a:cs typeface="Arial" panose="020B0604020202020204" pitchFamily="34" charset="0"/>
                        </a:rPr>
                        <a:t>Up to 170 places (all to be commissioned by Surrey County Council)</a:t>
                      </a:r>
                    </a:p>
                  </a:txBody>
                  <a:tcPr/>
                </a:tc>
                <a:extLst>
                  <a:ext uri="{0D108BD9-81ED-4DB2-BD59-A6C34878D82A}">
                    <a16:rowId xmlns:a16="http://schemas.microsoft.com/office/drawing/2014/main" val="2051824675"/>
                  </a:ext>
                </a:extLst>
              </a:tr>
              <a:tr h="344984">
                <a:tc>
                  <a:txBody>
                    <a:bodyPr/>
                    <a:lstStyle/>
                    <a:p>
                      <a:r>
                        <a:rPr lang="en-GB" sz="1400" b="1">
                          <a:latin typeface="Arial" panose="020B0604020202020204" pitchFamily="34" charset="0"/>
                          <a:cs typeface="Arial" panose="020B0604020202020204" pitchFamily="34" charset="0"/>
                        </a:rPr>
                        <a:t>Age Range</a:t>
                      </a:r>
                    </a:p>
                  </a:txBody>
                  <a:tcPr/>
                </a:tc>
                <a:tc>
                  <a:txBody>
                    <a:bodyPr/>
                    <a:lstStyle/>
                    <a:p>
                      <a:r>
                        <a:rPr lang="en-GB" sz="1400">
                          <a:latin typeface="Arial" panose="020B0604020202020204" pitchFamily="34" charset="0"/>
                          <a:cs typeface="Arial" panose="020B0604020202020204" pitchFamily="34" charset="0"/>
                        </a:rPr>
                        <a:t>11-19 years</a:t>
                      </a:r>
                    </a:p>
                  </a:txBody>
                  <a:tcPr/>
                </a:tc>
                <a:extLst>
                  <a:ext uri="{0D108BD9-81ED-4DB2-BD59-A6C34878D82A}">
                    <a16:rowId xmlns:a16="http://schemas.microsoft.com/office/drawing/2014/main" val="2593263368"/>
                  </a:ext>
                </a:extLst>
              </a:tr>
              <a:tr h="705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panose="020B0604020202020204" pitchFamily="34" charset="0"/>
                          <a:cs typeface="Arial" panose="020B0604020202020204" pitchFamily="34" charset="0"/>
                        </a:rPr>
                        <a:t>Per Pupil Revenue Funding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latin typeface="Arial" panose="020B0604020202020204" pitchFamily="34" charset="0"/>
                          <a:cs typeface="Arial" panose="020B0604020202020204" pitchFamily="34" charset="0"/>
                        </a:rPr>
                        <a:t>(</a:t>
                      </a:r>
                      <a:r>
                        <a:rPr lang="en-GB" sz="1400">
                          <a:latin typeface="Arial" panose="020B0604020202020204" pitchFamily="34" charset="0"/>
                          <a:cs typeface="Arial" panose="020B0604020202020204" pitchFamily="34" charset="0"/>
                        </a:rPr>
                        <a:t>Place Funding + Top Up + TP&amp;PG)</a:t>
                      </a:r>
                    </a:p>
                    <a:p>
                      <a:endParaRPr lang="en-GB" sz="1400" b="1">
                        <a:latin typeface="Arial" panose="020B0604020202020204" pitchFamily="34" charset="0"/>
                        <a:cs typeface="Arial" panose="020B0604020202020204" pitchFamily="34" charset="0"/>
                      </a:endParaRPr>
                    </a:p>
                  </a:txBody>
                  <a:tcPr/>
                </a:tc>
                <a:tc>
                  <a:txBody>
                    <a:bodyPr/>
                    <a:lstStyle/>
                    <a:p>
                      <a:r>
                        <a:rPr lang="en-GB" sz="1400">
                          <a:latin typeface="Arial" panose="020B0604020202020204" pitchFamily="34" charset="0"/>
                          <a:cs typeface="Arial" panose="020B0604020202020204" pitchFamily="34" charset="0"/>
                        </a:rPr>
                        <a:t>KS3: £22,856.38</a:t>
                      </a:r>
                    </a:p>
                    <a:p>
                      <a:r>
                        <a:rPr lang="en-GB" sz="1400">
                          <a:latin typeface="Arial" panose="020B0604020202020204" pitchFamily="34" charset="0"/>
                          <a:cs typeface="Arial" panose="020B0604020202020204" pitchFamily="34" charset="0"/>
                        </a:rPr>
                        <a:t>KS4: £23,641.53</a:t>
                      </a:r>
                    </a:p>
                    <a:p>
                      <a:r>
                        <a:rPr lang="en-GB" sz="1400">
                          <a:latin typeface="Arial" panose="020B0604020202020204" pitchFamily="34" charset="0"/>
                          <a:cs typeface="Arial" panose="020B0604020202020204" pitchFamily="34" charset="0"/>
                        </a:rPr>
                        <a:t>KS5: £24,818.23</a:t>
                      </a:r>
                    </a:p>
                  </a:txBody>
                  <a:tcPr/>
                </a:tc>
                <a:extLst>
                  <a:ext uri="{0D108BD9-81ED-4DB2-BD59-A6C34878D82A}">
                    <a16:rowId xmlns:a16="http://schemas.microsoft.com/office/drawing/2014/main" val="3487544594"/>
                  </a:ext>
                </a:extLst>
              </a:tr>
              <a:tr h="344984">
                <a:tc>
                  <a:txBody>
                    <a:bodyPr/>
                    <a:lstStyle/>
                    <a:p>
                      <a:r>
                        <a:rPr lang="en-GB" sz="1400" b="1">
                          <a:latin typeface="Arial" panose="020B0604020202020204" pitchFamily="34" charset="0"/>
                          <a:cs typeface="Arial" panose="020B0604020202020204" pitchFamily="34" charset="0"/>
                        </a:rPr>
                        <a:t>Gender</a:t>
                      </a:r>
                    </a:p>
                  </a:txBody>
                  <a:tcPr/>
                </a:tc>
                <a:tc>
                  <a:txBody>
                    <a:bodyPr/>
                    <a:lstStyle/>
                    <a:p>
                      <a:r>
                        <a:rPr lang="en-GB" sz="1400">
                          <a:latin typeface="Arial" panose="020B0604020202020204" pitchFamily="34" charset="0"/>
                          <a:cs typeface="Arial" panose="020B0604020202020204" pitchFamily="34" charset="0"/>
                        </a:rPr>
                        <a:t>Co-educational</a:t>
                      </a:r>
                    </a:p>
                  </a:txBody>
                  <a:tcPr/>
                </a:tc>
                <a:extLst>
                  <a:ext uri="{0D108BD9-81ED-4DB2-BD59-A6C34878D82A}">
                    <a16:rowId xmlns:a16="http://schemas.microsoft.com/office/drawing/2014/main" val="1969045763"/>
                  </a:ext>
                </a:extLst>
              </a:tr>
              <a:tr h="344984">
                <a:tc>
                  <a:txBody>
                    <a:bodyPr/>
                    <a:lstStyle/>
                    <a:p>
                      <a:r>
                        <a:rPr lang="en-GB" sz="1400" b="1">
                          <a:latin typeface="Arial" panose="020B0604020202020204" pitchFamily="34" charset="0"/>
                          <a:cs typeface="Arial" panose="020B0604020202020204" pitchFamily="34" charset="0"/>
                        </a:rPr>
                        <a:t>Type of Placements</a:t>
                      </a:r>
                    </a:p>
                  </a:txBody>
                  <a:tcPr/>
                </a:tc>
                <a:tc>
                  <a:txBody>
                    <a:bodyPr/>
                    <a:lstStyle/>
                    <a:p>
                      <a:r>
                        <a:rPr lang="en-GB" sz="1400">
                          <a:latin typeface="Arial" panose="020B0604020202020204" pitchFamily="34" charset="0"/>
                          <a:cs typeface="Arial" panose="020B0604020202020204" pitchFamily="34" charset="0"/>
                        </a:rPr>
                        <a:t>Full time day placements </a:t>
                      </a:r>
                    </a:p>
                  </a:txBody>
                  <a:tcPr/>
                </a:tc>
                <a:extLst>
                  <a:ext uri="{0D108BD9-81ED-4DB2-BD59-A6C34878D82A}">
                    <a16:rowId xmlns:a16="http://schemas.microsoft.com/office/drawing/2014/main" val="3689386035"/>
                  </a:ext>
                </a:extLst>
              </a:tr>
              <a:tr h="344984">
                <a:tc>
                  <a:txBody>
                    <a:bodyPr/>
                    <a:lstStyle/>
                    <a:p>
                      <a:r>
                        <a:rPr lang="en-GB" sz="1400" b="1">
                          <a:latin typeface="Arial" panose="020B0604020202020204" pitchFamily="34" charset="0"/>
                          <a:cs typeface="Arial" panose="020B0604020202020204" pitchFamily="34" charset="0"/>
                        </a:rPr>
                        <a:t>Number of 16-19 placements</a:t>
                      </a:r>
                    </a:p>
                  </a:txBody>
                  <a:tcPr/>
                </a:tc>
                <a:tc>
                  <a:txBody>
                    <a:bodyPr/>
                    <a:lstStyle/>
                    <a:p>
                      <a:r>
                        <a:rPr lang="en-GB" sz="140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97313655"/>
                  </a:ext>
                </a:extLst>
              </a:tr>
              <a:tr h="1117144">
                <a:tc>
                  <a:txBody>
                    <a:bodyPr/>
                    <a:lstStyle/>
                    <a:p>
                      <a:r>
                        <a:rPr lang="en-GB" sz="1400" b="1">
                          <a:latin typeface="Arial" panose="020B0604020202020204" pitchFamily="34" charset="0"/>
                          <a:cs typeface="Arial" panose="020B0604020202020204" pitchFamily="34" charset="0"/>
                        </a:rPr>
                        <a:t>Planned Outreach</a:t>
                      </a:r>
                    </a:p>
                  </a:txBody>
                  <a:tcPr/>
                </a:tc>
                <a:tc>
                  <a:txBody>
                    <a:bodyPr/>
                    <a:lstStyle/>
                    <a:p>
                      <a:r>
                        <a:rPr lang="en-GB" sz="1400" kern="1200">
                          <a:solidFill>
                            <a:schemeClr val="tx1"/>
                          </a:solidFill>
                          <a:effectLst/>
                          <a:latin typeface="Arial" panose="020B0604020202020204" pitchFamily="34" charset="0"/>
                          <a:ea typeface="+mn-ea"/>
                          <a:cs typeface="Arial" panose="020B0604020202020204" pitchFamily="34" charset="0"/>
                        </a:rPr>
                        <a:t>It is expected the successful sponsor will build networks with their local school community, along with sharing their expertise to support partners to include and successfully educate mainstream pupils with SEMH needs. The new school will also be required to work with Surrey’s Mental Health Schools based Team (Mindworks) to support the emotional well-being and mental health of their pupils.</a:t>
                      </a:r>
                      <a:endParaRPr lang="en-GB"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2941006"/>
                  </a:ext>
                </a:extLst>
              </a:tr>
              <a:tr h="344984">
                <a:tc>
                  <a:txBody>
                    <a:bodyPr/>
                    <a:lstStyle/>
                    <a:p>
                      <a:r>
                        <a:rPr lang="en-GB" sz="1400" b="1">
                          <a:latin typeface="Arial" panose="020B0604020202020204" pitchFamily="34" charset="0"/>
                          <a:cs typeface="Arial" panose="020B0604020202020204" pitchFamily="34" charset="0"/>
                        </a:rPr>
                        <a:t>Capital Funding and Delivery</a:t>
                      </a:r>
                    </a:p>
                  </a:txBody>
                  <a:tcPr/>
                </a:tc>
                <a:tc>
                  <a:txBody>
                    <a:bodyPr/>
                    <a:lstStyle/>
                    <a:p>
                      <a:r>
                        <a:rPr lang="en-GB" sz="1400">
                          <a:latin typeface="Arial" panose="020B0604020202020204" pitchFamily="34" charset="0"/>
                          <a:cs typeface="Arial" panose="020B0604020202020204" pitchFamily="34" charset="0"/>
                        </a:rPr>
                        <a:t>Department for Education</a:t>
                      </a:r>
                    </a:p>
                  </a:txBody>
                  <a:tcPr/>
                </a:tc>
                <a:extLst>
                  <a:ext uri="{0D108BD9-81ED-4DB2-BD59-A6C34878D82A}">
                    <a16:rowId xmlns:a16="http://schemas.microsoft.com/office/drawing/2014/main" val="3363255929"/>
                  </a:ext>
                </a:extLst>
              </a:tr>
              <a:tr h="344984">
                <a:tc>
                  <a:txBody>
                    <a:bodyPr/>
                    <a:lstStyle/>
                    <a:p>
                      <a:r>
                        <a:rPr lang="en-GB" sz="1400" b="1">
                          <a:latin typeface="Arial" panose="020B0604020202020204" pitchFamily="34" charset="0"/>
                          <a:cs typeface="Arial" panose="020B0604020202020204" pitchFamily="34" charset="0"/>
                        </a:rPr>
                        <a:t>Class sizes</a:t>
                      </a:r>
                    </a:p>
                  </a:txBody>
                  <a:tcPr/>
                </a:tc>
                <a:tc>
                  <a:txBody>
                    <a:bodyPr/>
                    <a:lstStyle/>
                    <a:p>
                      <a:r>
                        <a:rPr lang="en-GB" sz="1400">
                          <a:latin typeface="Arial" panose="020B0604020202020204" pitchFamily="34" charset="0"/>
                          <a:cs typeface="Arial" panose="020B0604020202020204" pitchFamily="34" charset="0"/>
                        </a:rPr>
                        <a:t>6-8 pupils</a:t>
                      </a:r>
                    </a:p>
                  </a:txBody>
                  <a:tcPr/>
                </a:tc>
                <a:extLst>
                  <a:ext uri="{0D108BD9-81ED-4DB2-BD59-A6C34878D82A}">
                    <a16:rowId xmlns:a16="http://schemas.microsoft.com/office/drawing/2014/main" val="1533256587"/>
                  </a:ext>
                </a:extLst>
              </a:tr>
            </a:tbl>
          </a:graphicData>
        </a:graphic>
      </p:graphicFrame>
    </p:spTree>
    <p:extLst>
      <p:ext uri="{BB962C8B-B14F-4D97-AF65-F5344CB8AC3E}">
        <p14:creationId xmlns:p14="http://schemas.microsoft.com/office/powerpoint/2010/main" val="176206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369870"/>
            <a:ext cx="10469367" cy="5634343"/>
          </a:xfrm>
        </p:spPr>
        <p:txBody>
          <a:bodyPr>
            <a:normAutofit/>
          </a:bodyPr>
          <a:lstStyle/>
          <a:p>
            <a:pPr marL="0" indent="0" algn="ctr">
              <a:buNone/>
            </a:pPr>
            <a:r>
              <a:rPr lang="en-GB" sz="4000" b="1">
                <a:solidFill>
                  <a:srgbClr val="E7A23F"/>
                </a:solidFill>
                <a:latin typeface="Arial" panose="020B0604020202020204" pitchFamily="34" charset="0"/>
                <a:cs typeface="Arial" panose="020B0604020202020204" pitchFamily="34" charset="0"/>
              </a:rPr>
              <a:t>Funding for Pupils with SEMH Needs</a:t>
            </a:r>
          </a:p>
          <a:p>
            <a:pPr marL="0" indent="0" algn="ctr">
              <a:buNone/>
            </a:pPr>
            <a:br>
              <a:rPr lang="en-GB" sz="7200" b="1">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pic>
        <p:nvPicPr>
          <p:cNvPr id="4" name="Picture 3">
            <a:extLst>
              <a:ext uri="{FF2B5EF4-FFF2-40B4-BE49-F238E27FC236}">
                <a16:creationId xmlns:a16="http://schemas.microsoft.com/office/drawing/2014/main" id="{4B52C37D-61C6-30AB-80E4-6946BD8B04DC}"/>
              </a:ext>
            </a:extLst>
          </p:cNvPr>
          <p:cNvPicPr>
            <a:picLocks noChangeAspect="1"/>
          </p:cNvPicPr>
          <p:nvPr/>
        </p:nvPicPr>
        <p:blipFill>
          <a:blip r:embed="rId4"/>
          <a:stretch>
            <a:fillRect/>
          </a:stretch>
        </p:blipFill>
        <p:spPr>
          <a:xfrm>
            <a:off x="1981649" y="1110059"/>
            <a:ext cx="7381781" cy="4637882"/>
          </a:xfrm>
          <a:prstGeom prst="rect">
            <a:avLst/>
          </a:prstGeom>
        </p:spPr>
      </p:pic>
      <p:sp>
        <p:nvSpPr>
          <p:cNvPr id="9" name="Rectangle: Rounded Corners 8">
            <a:extLst>
              <a:ext uri="{FF2B5EF4-FFF2-40B4-BE49-F238E27FC236}">
                <a16:creationId xmlns:a16="http://schemas.microsoft.com/office/drawing/2014/main" id="{268A3A74-15A0-1A2D-28EA-3D8922B2ED41}"/>
              </a:ext>
            </a:extLst>
          </p:cNvPr>
          <p:cNvSpPr/>
          <p:nvPr/>
        </p:nvSpPr>
        <p:spPr>
          <a:xfrm>
            <a:off x="308225" y="5794625"/>
            <a:ext cx="10552135" cy="932369"/>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nSpc>
                <a:spcPct val="120000"/>
              </a:lnSpc>
              <a:spcAft>
                <a:spcPts val="12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Each pupil will attract </a:t>
            </a:r>
            <a:r>
              <a:rPr lang="en-GB" sz="1200" b="1">
                <a:effectLst/>
                <a:latin typeface="Arial" panose="020B0604020202020204" pitchFamily="34" charset="0"/>
                <a:ea typeface="Times New Roman" panose="02020603050405020304" pitchFamily="18" charset="0"/>
                <a:cs typeface="Times New Roman" panose="02020603050405020304" pitchFamily="18" charset="0"/>
              </a:rPr>
              <a:t>base funding </a:t>
            </a:r>
            <a:r>
              <a:rPr lang="en-GB" sz="1200">
                <a:effectLst/>
                <a:latin typeface="Arial" panose="020B0604020202020204" pitchFamily="34" charset="0"/>
                <a:ea typeface="Times New Roman" panose="02020603050405020304" pitchFamily="18" charset="0"/>
                <a:cs typeface="Times New Roman" panose="02020603050405020304" pitchFamily="18" charset="0"/>
              </a:rPr>
              <a:t>of </a:t>
            </a:r>
            <a:r>
              <a:rPr lang="en-GB" sz="1200" b="1">
                <a:effectLst/>
                <a:latin typeface="Arial" panose="020B0604020202020204" pitchFamily="34" charset="0"/>
                <a:ea typeface="Times New Roman" panose="02020603050405020304" pitchFamily="18" charset="0"/>
                <a:cs typeface="Times New Roman" panose="02020603050405020304" pitchFamily="18" charset="0"/>
              </a:rPr>
              <a:t>£10,000 </a:t>
            </a:r>
            <a:r>
              <a:rPr lang="en-GB" sz="1200">
                <a:effectLst/>
                <a:latin typeface="Arial" panose="020B0604020202020204" pitchFamily="34" charset="0"/>
                <a:ea typeface="Times New Roman" panose="02020603050405020304" pitchFamily="18" charset="0"/>
                <a:cs typeface="Times New Roman" panose="02020603050405020304" pitchFamily="18" charset="0"/>
              </a:rPr>
              <a:t>from the Education and Skills Funding Agency (ESFA) </a:t>
            </a:r>
            <a:r>
              <a:rPr lang="en-GB" sz="1200" b="1" u="sng">
                <a:effectLst/>
                <a:latin typeface="Arial" panose="020B0604020202020204" pitchFamily="34" charset="0"/>
                <a:ea typeface="Times New Roman" panose="02020603050405020304" pitchFamily="18" charset="0"/>
                <a:cs typeface="Times New Roman" panose="02020603050405020304" pitchFamily="18" charset="0"/>
              </a:rPr>
              <a:t>plus</a:t>
            </a:r>
            <a:r>
              <a:rPr lang="en-GB" sz="1200">
                <a:effectLst/>
                <a:latin typeface="Arial" panose="020B0604020202020204" pitchFamily="34" charset="0"/>
                <a:ea typeface="Times New Roman" panose="02020603050405020304" pitchFamily="18" charset="0"/>
                <a:cs typeface="Times New Roman" panose="02020603050405020304" pitchFamily="18" charset="0"/>
              </a:rPr>
              <a:t> a </a:t>
            </a:r>
            <a:r>
              <a:rPr lang="en-GB" sz="1200" b="1">
                <a:effectLst/>
                <a:latin typeface="Arial" panose="020B0604020202020204" pitchFamily="34" charset="0"/>
                <a:ea typeface="Times New Roman" panose="02020603050405020304" pitchFamily="18" charset="0"/>
                <a:cs typeface="Times New Roman" panose="02020603050405020304" pitchFamily="18" charset="0"/>
              </a:rPr>
              <a:t>top-up figure based on the needs of individual pupils </a:t>
            </a:r>
            <a:r>
              <a:rPr lang="en-GB" sz="1200">
                <a:effectLst/>
                <a:latin typeface="Arial" panose="020B0604020202020204" pitchFamily="34" charset="0"/>
                <a:ea typeface="Times New Roman" panose="02020603050405020304" pitchFamily="18" charset="0"/>
                <a:cs typeface="Times New Roman" panose="02020603050405020304" pitchFamily="18" charset="0"/>
              </a:rPr>
              <a:t>through Surrey County Council’s banding system. Top-up rates are pupil-specific, guided by assessment against the descriptors in Surrey’s High Needs Banding Matrix, but the assumption is that the majority of the new school’s pupils would have needs within the scope of </a:t>
            </a:r>
            <a:r>
              <a:rPr lang="en-GB" sz="1200" b="1">
                <a:effectLst/>
                <a:latin typeface="Arial" panose="020B0604020202020204" pitchFamily="34" charset="0"/>
                <a:ea typeface="Times New Roman" panose="02020603050405020304" pitchFamily="18" charset="0"/>
                <a:cs typeface="Times New Roman" panose="02020603050405020304" pitchFamily="18" charset="0"/>
              </a:rPr>
              <a:t>Band S4</a:t>
            </a:r>
            <a:r>
              <a:rPr lang="en-GB" sz="120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20000"/>
              </a:lnSpc>
              <a:spcAft>
                <a:spcPts val="1200"/>
              </a:spcAft>
            </a:pP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Aft>
                <a:spcPts val="1200"/>
              </a:spcAft>
            </a:pPr>
            <a:endParaRPr lang="en-GB">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587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0" y="260648"/>
            <a:ext cx="10469367" cy="6357124"/>
          </a:xfrm>
        </p:spPr>
        <p:txBody>
          <a:bodyPr>
            <a:normAutofit/>
          </a:bodyPr>
          <a:lstStyle/>
          <a:p>
            <a:pPr marL="0" indent="0" algn="ctr">
              <a:buNone/>
            </a:pPr>
            <a:r>
              <a:rPr lang="en-GB" sz="4000" b="1">
                <a:solidFill>
                  <a:srgbClr val="E7A23F"/>
                </a:solidFill>
                <a:latin typeface="Arial" panose="020B0604020202020204" pitchFamily="34" charset="0"/>
                <a:cs typeface="Arial" panose="020B0604020202020204" pitchFamily="34" charset="0"/>
              </a:rPr>
              <a:t>Proposed SEMH Specialist Free School</a:t>
            </a:r>
          </a:p>
          <a:p>
            <a:pPr marL="0" indent="0" algn="ctr">
              <a:buNone/>
            </a:pPr>
            <a:r>
              <a:rPr lang="en-GB" sz="4000" b="1">
                <a:solidFill>
                  <a:srgbClr val="E7A23F"/>
                </a:solidFill>
                <a:latin typeface="Arial" panose="020B0604020202020204" pitchFamily="34" charset="0"/>
                <a:cs typeface="Arial" panose="020B0604020202020204" pitchFamily="34" charset="0"/>
              </a:rPr>
              <a:t> Growth Plan</a:t>
            </a:r>
          </a:p>
          <a:p>
            <a:pPr marL="0" indent="0" algn="ctr">
              <a:buNone/>
            </a:pPr>
            <a:br>
              <a:rPr lang="en-GB" sz="7200" b="1">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pic>
        <p:nvPicPr>
          <p:cNvPr id="6" name="Picture 5">
            <a:extLst>
              <a:ext uri="{FF2B5EF4-FFF2-40B4-BE49-F238E27FC236}">
                <a16:creationId xmlns:a16="http://schemas.microsoft.com/office/drawing/2014/main" id="{4F0BCF4A-0648-5795-59DD-1F1EC44E5A30}"/>
              </a:ext>
            </a:extLst>
          </p:cNvPr>
          <p:cNvPicPr>
            <a:picLocks noChangeAspect="1"/>
          </p:cNvPicPr>
          <p:nvPr/>
        </p:nvPicPr>
        <p:blipFill>
          <a:blip r:embed="rId4"/>
          <a:stretch>
            <a:fillRect/>
          </a:stretch>
        </p:blipFill>
        <p:spPr>
          <a:xfrm>
            <a:off x="919595" y="1679662"/>
            <a:ext cx="8938398" cy="4114963"/>
          </a:xfrm>
          <a:prstGeom prst="rect">
            <a:avLst/>
          </a:prstGeom>
        </p:spPr>
      </p:pic>
      <p:sp>
        <p:nvSpPr>
          <p:cNvPr id="4" name="Rectangle: Rounded Corners 3">
            <a:extLst>
              <a:ext uri="{FF2B5EF4-FFF2-40B4-BE49-F238E27FC236}">
                <a16:creationId xmlns:a16="http://schemas.microsoft.com/office/drawing/2014/main" id="{BB1D9BA8-5240-14CF-9F8E-9F641A5E7902}"/>
              </a:ext>
            </a:extLst>
          </p:cNvPr>
          <p:cNvSpPr/>
          <p:nvPr/>
        </p:nvSpPr>
        <p:spPr>
          <a:xfrm>
            <a:off x="919595" y="5907505"/>
            <a:ext cx="8938398" cy="806116"/>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GB" sz="1600">
                <a:latin typeface="Arial" panose="020B0604020202020204" pitchFamily="34" charset="0"/>
                <a:cs typeface="Arial" panose="020B0604020202020204" pitchFamily="34" charset="0"/>
              </a:rPr>
              <a:t>The expectation is that DfE works will start on site in Summer 2025 and the new school will be delivered in academic year 2026/27. Full capacity needs to be achieved within 4 years of opening to meet forecast demand for state-maintained specialist school places.</a:t>
            </a:r>
          </a:p>
        </p:txBody>
      </p:sp>
    </p:spTree>
    <p:extLst>
      <p:ext uri="{BB962C8B-B14F-4D97-AF65-F5344CB8AC3E}">
        <p14:creationId xmlns:p14="http://schemas.microsoft.com/office/powerpoint/2010/main" val="214971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108284"/>
            <a:ext cx="10409407" cy="6617369"/>
          </a:xfrm>
        </p:spPr>
        <p:txBody>
          <a:bodyPr vert="horz" lIns="91440" tIns="45720" rIns="91440" bIns="45720" rtlCol="0" anchor="t">
            <a:normAutofit fontScale="25000" lnSpcReduction="20000"/>
          </a:bodyPr>
          <a:lstStyle/>
          <a:p>
            <a:pPr marL="0" indent="0" algn="ctr">
              <a:buNone/>
            </a:pPr>
            <a:r>
              <a:rPr lang="en-GB" sz="12300" b="1">
                <a:solidFill>
                  <a:srgbClr val="E7A23F"/>
                </a:solidFill>
                <a:latin typeface="Arial"/>
                <a:cs typeface="Arial"/>
              </a:rPr>
              <a:t>Outcomes we want the school to achieve for pupils</a:t>
            </a:r>
          </a:p>
          <a:p>
            <a:pPr marL="0" indent="0">
              <a:buNone/>
            </a:pPr>
            <a:endParaRPr lang="en-GB" sz="2500" b="1">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Aft>
                <a:spcPts val="1200"/>
              </a:spcAft>
            </a:pPr>
            <a:r>
              <a:rPr lang="en-GB" sz="5600" b="1">
                <a:effectLst/>
                <a:latin typeface="Arial"/>
                <a:ea typeface="Times New Roman" panose="02020603050405020304" pitchFamily="18" charset="0"/>
                <a:cs typeface="Times New Roman"/>
              </a:rPr>
              <a:t>Outcome 1:</a:t>
            </a:r>
            <a:r>
              <a:rPr lang="en-GB" sz="5600">
                <a:effectLst/>
                <a:latin typeface="Arial"/>
                <a:ea typeface="Times New Roman" panose="02020603050405020304" pitchFamily="18" charset="0"/>
                <a:cs typeface="Times New Roman"/>
              </a:rPr>
              <a:t> Reduction in the stigma associated with social, emotional and mental health needs so that children and young people feel their contributions to their school and local communities are welcomed, supported, and valued, and no-one is left behind.</a:t>
            </a:r>
            <a:r>
              <a:rPr lang="en-GB" sz="5600">
                <a:latin typeface="Arial"/>
                <a:ea typeface="Times New Roman" panose="02020603050405020304" pitchFamily="18" charset="0"/>
                <a:cs typeface="Times New Roman"/>
              </a:rPr>
              <a:t> </a:t>
            </a:r>
          </a:p>
          <a:p>
            <a:pPr>
              <a:lnSpc>
                <a:spcPct val="120000"/>
              </a:lnSpc>
              <a:spcAft>
                <a:spcPts val="1200"/>
              </a:spcAft>
            </a:pPr>
            <a:r>
              <a:rPr lang="en-GB" sz="5600" b="1">
                <a:effectLst/>
                <a:latin typeface="Arial"/>
                <a:ea typeface="Times New Roman" panose="02020603050405020304" pitchFamily="18" charset="0"/>
                <a:cs typeface="Times New Roman"/>
              </a:rPr>
              <a:t>Outcome 2:</a:t>
            </a:r>
            <a:r>
              <a:rPr lang="en-GB" sz="5600">
                <a:effectLst/>
                <a:latin typeface="Arial"/>
                <a:ea typeface="Times New Roman" panose="02020603050405020304" pitchFamily="18" charset="0"/>
                <a:cs typeface="Times New Roman"/>
              </a:rPr>
              <a:t> Inclusive and equitable access to high quality local education that gives families greater choice and control and means that vulnerable pupils with SEMH needs who are resident in the north of the county can attend their nearest most appropriate co-educational state-maintained school.</a:t>
            </a:r>
            <a:r>
              <a:rPr lang="en-GB" sz="5600">
                <a:latin typeface="Arial"/>
                <a:ea typeface="Times New Roman" panose="02020603050405020304" pitchFamily="18" charset="0"/>
                <a:cs typeface="Times New Roman"/>
              </a:rPr>
              <a:t> </a:t>
            </a:r>
            <a:endParaRPr lang="en-GB" sz="5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Aft>
                <a:spcPts val="1200"/>
              </a:spcAft>
            </a:pPr>
            <a:r>
              <a:rPr lang="en-GB" sz="5600" b="1">
                <a:effectLst/>
                <a:latin typeface="Arial"/>
                <a:ea typeface="Times New Roman" panose="02020603050405020304" pitchFamily="18" charset="0"/>
                <a:cs typeface="Times New Roman"/>
              </a:rPr>
              <a:t>Outcome 3:</a:t>
            </a:r>
            <a:r>
              <a:rPr lang="en-GB" sz="5600">
                <a:effectLst/>
                <a:latin typeface="Arial"/>
                <a:ea typeface="Times New Roman" panose="02020603050405020304" pitchFamily="18" charset="0"/>
                <a:cs typeface="Times New Roman"/>
              </a:rPr>
              <a:t> Reduction in home to school journey times, including the development of independent travel skills using sustainable transport options.</a:t>
            </a:r>
            <a:r>
              <a:rPr lang="en-GB" sz="5600">
                <a:latin typeface="Arial"/>
                <a:ea typeface="Times New Roman" panose="02020603050405020304" pitchFamily="18" charset="0"/>
                <a:cs typeface="Times New Roman"/>
              </a:rPr>
              <a:t> </a:t>
            </a:r>
            <a:endParaRPr lang="en-GB" sz="5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Aft>
                <a:spcPts val="1200"/>
              </a:spcAft>
            </a:pPr>
            <a:r>
              <a:rPr lang="en-GB" sz="5600" b="1">
                <a:effectLst/>
                <a:latin typeface="Arial"/>
                <a:ea typeface="Times New Roman" panose="02020603050405020304" pitchFamily="18" charset="0"/>
                <a:cs typeface="Times New Roman"/>
              </a:rPr>
              <a:t>Outcome 4:</a:t>
            </a:r>
            <a:r>
              <a:rPr lang="en-GB" sz="5600">
                <a:effectLst/>
                <a:latin typeface="Arial"/>
                <a:ea typeface="Times New Roman" panose="02020603050405020304" pitchFamily="18" charset="0"/>
                <a:cs typeface="Times New Roman"/>
              </a:rPr>
              <a:t> Development of resilience and independence skills so that pupils with SEMH needs can lead independent and fulfilling lives in their own communities and manage the normal stresses of everyday life effectively.</a:t>
            </a:r>
            <a:r>
              <a:rPr lang="en-GB" sz="5600">
                <a:latin typeface="Arial"/>
                <a:ea typeface="Times New Roman" panose="02020603050405020304" pitchFamily="18" charset="0"/>
                <a:cs typeface="Times New Roman"/>
              </a:rPr>
              <a:t> </a:t>
            </a:r>
            <a:endParaRPr lang="en-GB" sz="5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Aft>
                <a:spcPts val="1200"/>
              </a:spcAft>
            </a:pPr>
            <a:r>
              <a:rPr lang="en-GB" sz="5600" b="1">
                <a:effectLst/>
                <a:latin typeface="Arial"/>
                <a:ea typeface="Times New Roman" panose="02020603050405020304" pitchFamily="18" charset="0"/>
                <a:cs typeface="Times New Roman"/>
              </a:rPr>
              <a:t>Outcome 5:</a:t>
            </a:r>
            <a:r>
              <a:rPr lang="en-GB" sz="5600">
                <a:effectLst/>
                <a:latin typeface="Arial"/>
                <a:ea typeface="Times New Roman" panose="02020603050405020304" pitchFamily="18" charset="0"/>
                <a:cs typeface="Times New Roman"/>
              </a:rPr>
              <a:t> Reduction in the number of Surrey children and young people with SEMH needs who are excluded from school or miss out on education for another reason.</a:t>
            </a:r>
            <a:r>
              <a:rPr lang="en-GB" sz="5600">
                <a:latin typeface="Arial"/>
                <a:ea typeface="Times New Roman" panose="02020603050405020304" pitchFamily="18" charset="0"/>
                <a:cs typeface="Times New Roman"/>
              </a:rPr>
              <a:t> </a:t>
            </a:r>
            <a:endParaRPr lang="en-GB" sz="5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Aft>
                <a:spcPts val="1200"/>
              </a:spcAft>
            </a:pPr>
            <a:r>
              <a:rPr lang="en-GB" sz="5600" b="1">
                <a:effectLst/>
                <a:latin typeface="Arial"/>
                <a:ea typeface="Times New Roman" panose="02020603050405020304" pitchFamily="18" charset="0"/>
                <a:cs typeface="Times New Roman"/>
              </a:rPr>
              <a:t>Outcome 6:</a:t>
            </a:r>
            <a:r>
              <a:rPr lang="en-GB" sz="5600">
                <a:effectLst/>
                <a:latin typeface="Arial"/>
                <a:ea typeface="Times New Roman" panose="02020603050405020304" pitchFamily="18" charset="0"/>
                <a:cs typeface="Times New Roman"/>
              </a:rPr>
              <a:t> Increased numbers of Surrey children and young people with SEMH needs who successfully remain in mainstream education and/or successfully transition back to mainstream provision from specialist provision.</a:t>
            </a:r>
            <a:r>
              <a:rPr lang="en-GB" sz="5600">
                <a:latin typeface="Arial"/>
                <a:ea typeface="Times New Roman" panose="02020603050405020304" pitchFamily="18" charset="0"/>
                <a:cs typeface="Times New Roman"/>
              </a:rPr>
              <a:t> </a:t>
            </a:r>
            <a:endParaRPr lang="en-GB" sz="5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Aft>
                <a:spcPts val="1200"/>
              </a:spcAft>
            </a:pPr>
            <a:r>
              <a:rPr lang="en-GB" sz="5600" b="1">
                <a:effectLst/>
                <a:latin typeface="Arial"/>
                <a:ea typeface="Times New Roman" panose="02020603050405020304" pitchFamily="18" charset="0"/>
                <a:cs typeface="Times New Roman"/>
              </a:rPr>
              <a:t>Outcome 7:</a:t>
            </a:r>
            <a:r>
              <a:rPr lang="en-GB" sz="5600">
                <a:effectLst/>
                <a:latin typeface="Arial"/>
                <a:ea typeface="Times New Roman" panose="02020603050405020304" pitchFamily="18" charset="0"/>
                <a:cs typeface="Times New Roman"/>
              </a:rPr>
              <a:t> Surrey’s schools, FE colleges and other providers are able to successfully support children and young people with SEMH needs to live, learn and grow up locally and achieve their full potential so that they make better educational progress and achieve academic qualifications.</a:t>
            </a:r>
            <a:r>
              <a:rPr lang="en-GB" sz="5600">
                <a:latin typeface="Arial"/>
                <a:ea typeface="Times New Roman" panose="02020603050405020304" pitchFamily="18" charset="0"/>
                <a:cs typeface="Times New Roman"/>
              </a:rPr>
              <a:t> </a:t>
            </a:r>
            <a:endParaRPr lang="en-GB" sz="56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Aft>
                <a:spcPts val="1200"/>
              </a:spcAft>
            </a:pPr>
            <a:r>
              <a:rPr lang="en-GB" sz="5600" b="1">
                <a:effectLst/>
                <a:latin typeface="Arial"/>
                <a:ea typeface="Times New Roman" panose="02020603050405020304" pitchFamily="18" charset="0"/>
                <a:cs typeface="Times New Roman"/>
              </a:rPr>
              <a:t>Outcome 8:</a:t>
            </a:r>
            <a:r>
              <a:rPr lang="en-GB" sz="5600">
                <a:effectLst/>
                <a:latin typeface="Arial"/>
                <a:ea typeface="Times New Roman" panose="02020603050405020304" pitchFamily="18" charset="0"/>
                <a:cs typeface="Times New Roman"/>
              </a:rPr>
              <a:t> More young people with SEMH needs successfully engage in further education and/or employment.</a:t>
            </a:r>
          </a:p>
          <a:p>
            <a:pPr marL="0" indent="0">
              <a:buNone/>
            </a:pPr>
            <a:br>
              <a:rPr lang="en-GB" sz="7200" b="1">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spTree>
    <p:extLst>
      <p:ext uri="{BB962C8B-B14F-4D97-AF65-F5344CB8AC3E}">
        <p14:creationId xmlns:p14="http://schemas.microsoft.com/office/powerpoint/2010/main" val="91800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1" y="369870"/>
            <a:ext cx="10469367" cy="6103119"/>
          </a:xfrm>
        </p:spPr>
        <p:txBody>
          <a:bodyPr>
            <a:normAutofit/>
          </a:bodyPr>
          <a:lstStyle/>
          <a:p>
            <a:pPr marL="0" indent="0" algn="ctr">
              <a:buNone/>
            </a:pPr>
            <a:r>
              <a:rPr lang="en-GB" sz="4000" b="1">
                <a:solidFill>
                  <a:srgbClr val="E7A23F"/>
                </a:solidFill>
                <a:latin typeface="Arial" panose="020B0604020202020204" pitchFamily="34" charset="0"/>
                <a:cs typeface="Arial" panose="020B0604020202020204" pitchFamily="34" charset="0"/>
              </a:rPr>
              <a:t>Proposed SEMH Specialist Free School Location</a:t>
            </a:r>
          </a:p>
          <a:p>
            <a:pPr marL="0" indent="0" algn="ctr">
              <a:buNone/>
            </a:pPr>
            <a:br>
              <a:rPr lang="en-GB" sz="7200" b="1">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sp>
        <p:nvSpPr>
          <p:cNvPr id="9" name="Rectangle 8">
            <a:extLst>
              <a:ext uri="{FF2B5EF4-FFF2-40B4-BE49-F238E27FC236}">
                <a16:creationId xmlns:a16="http://schemas.microsoft.com/office/drawing/2014/main" id="{F959B5E3-EBA5-B1CD-07F3-34A895470584}"/>
              </a:ext>
            </a:extLst>
          </p:cNvPr>
          <p:cNvSpPr/>
          <p:nvPr/>
        </p:nvSpPr>
        <p:spPr>
          <a:xfrm>
            <a:off x="5742878" y="1804737"/>
            <a:ext cx="4772722" cy="4343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800">
                <a:effectLst/>
                <a:latin typeface="Arial" panose="020B0604020202020204" pitchFamily="34" charset="0"/>
                <a:ea typeface="Times New Roman" panose="02020603050405020304" pitchFamily="18" charset="0"/>
                <a:cs typeface="Times New Roman" panose="02020603050405020304" pitchFamily="18" charset="0"/>
              </a:rPr>
              <a:t>The site is </a:t>
            </a:r>
            <a:r>
              <a:rPr lang="en-GB">
                <a:latin typeface="Arial" panose="020B0604020202020204" pitchFamily="34" charset="0"/>
                <a:ea typeface="Times New Roman" panose="02020603050405020304" pitchFamily="18" charset="0"/>
                <a:cs typeface="Times New Roman" panose="02020603050405020304" pitchFamily="18" charset="0"/>
              </a:rPr>
              <a:t>the </a:t>
            </a:r>
            <a:r>
              <a:rPr lang="en-GB" sz="1800">
                <a:effectLst/>
                <a:latin typeface="Arial" panose="020B0604020202020204" pitchFamily="34" charset="0"/>
                <a:ea typeface="Times New Roman" panose="02020603050405020304" pitchFamily="18" charset="0"/>
                <a:cs typeface="Times New Roman" panose="02020603050405020304" pitchFamily="18" charset="0"/>
              </a:rPr>
              <a:t>current Lakeside Primary School (Kite Academy Trust) site of up to 2.8 hectares at Frimley near Camberley and will be vacant from September 2023. </a:t>
            </a:r>
            <a:endParaRPr lang="en-GB">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p>
            <a:pPr algn="ctr"/>
            <a:r>
              <a:rPr lang="en-GB" b="1">
                <a:latin typeface="Arial" panose="020B0604020202020204" pitchFamily="34" charset="0"/>
                <a:cs typeface="Arial" panose="020B0604020202020204" pitchFamily="34" charset="0"/>
              </a:rPr>
              <a:t>Alphington Avenue</a:t>
            </a:r>
          </a:p>
          <a:p>
            <a:pPr algn="ctr"/>
            <a:r>
              <a:rPr lang="en-GB" b="1">
                <a:latin typeface="Arial" panose="020B0604020202020204" pitchFamily="34" charset="0"/>
                <a:cs typeface="Arial" panose="020B0604020202020204" pitchFamily="34" charset="0"/>
              </a:rPr>
              <a:t>Frimley</a:t>
            </a:r>
          </a:p>
          <a:p>
            <a:pPr algn="ctr"/>
            <a:r>
              <a:rPr lang="en-GB" b="1">
                <a:latin typeface="Arial" panose="020B0604020202020204" pitchFamily="34" charset="0"/>
                <a:cs typeface="Arial" panose="020B0604020202020204" pitchFamily="34" charset="0"/>
              </a:rPr>
              <a:t>Camberley</a:t>
            </a:r>
          </a:p>
          <a:p>
            <a:pPr algn="ctr"/>
            <a:r>
              <a:rPr lang="en-GB" b="1">
                <a:latin typeface="Arial" panose="020B0604020202020204" pitchFamily="34" charset="0"/>
                <a:cs typeface="Arial" panose="020B0604020202020204" pitchFamily="34" charset="0"/>
              </a:rPr>
              <a:t>GU16 8LL</a:t>
            </a:r>
          </a:p>
          <a:p>
            <a:pPr algn="ctr"/>
            <a:endParaRPr lang="en-GB">
              <a:latin typeface="Arial" panose="020B0604020202020204" pitchFamily="34" charset="0"/>
              <a:cs typeface="Arial" panose="020B0604020202020204" pitchFamily="34" charset="0"/>
            </a:endParaRPr>
          </a:p>
          <a:p>
            <a:pPr algn="ctr"/>
            <a:r>
              <a:rPr lang="en-GB" sz="1800">
                <a:effectLst/>
                <a:latin typeface="Arial" panose="020B0604020202020204" pitchFamily="34" charset="0"/>
                <a:ea typeface="Times New Roman" panose="02020603050405020304" pitchFamily="18" charset="0"/>
                <a:cs typeface="Calibri" panose="020F0502020204030204" pitchFamily="34" charset="0"/>
              </a:rPr>
              <a:t>The site needs to be cleared and existing school to be demolished in order to create the new specialist free school for 170 pupils aged 11-19 years</a:t>
            </a:r>
            <a:endParaRPr lang="en-GB">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15D1D54-9291-AED1-34DF-7C7EBBBA547C}"/>
              </a:ext>
            </a:extLst>
          </p:cNvPr>
          <p:cNvPicPr>
            <a:picLocks noChangeAspect="1"/>
          </p:cNvPicPr>
          <p:nvPr/>
        </p:nvPicPr>
        <p:blipFill>
          <a:blip r:embed="rId4"/>
          <a:stretch>
            <a:fillRect/>
          </a:stretch>
        </p:blipFill>
        <p:spPr>
          <a:xfrm>
            <a:off x="154111" y="1804737"/>
            <a:ext cx="5533116" cy="4343400"/>
          </a:xfrm>
          <a:prstGeom prst="rect">
            <a:avLst/>
          </a:prstGeom>
        </p:spPr>
      </p:pic>
    </p:spTree>
    <p:extLst>
      <p:ext uri="{BB962C8B-B14F-4D97-AF65-F5344CB8AC3E}">
        <p14:creationId xmlns:p14="http://schemas.microsoft.com/office/powerpoint/2010/main" val="3867319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f0d2d6e-6d95-4bca-9afb-9358228a4a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7FDBA242CC86498273A7ADF50C043F" ma:contentTypeVersion="13" ma:contentTypeDescription="Create a new document." ma:contentTypeScope="" ma:versionID="f5d94caec89a59713cc58e7d1c48b670">
  <xsd:schema xmlns:xsd="http://www.w3.org/2001/XMLSchema" xmlns:xs="http://www.w3.org/2001/XMLSchema" xmlns:p="http://schemas.microsoft.com/office/2006/metadata/properties" xmlns:ns3="bf0d2d6e-6d95-4bca-9afb-9358228a4a07" xmlns:ns4="12c41a84-301b-4c6c-aba8-11870c2eca8d" targetNamespace="http://schemas.microsoft.com/office/2006/metadata/properties" ma:root="true" ma:fieldsID="f52a88409b17387a82555709361e9c8b" ns3:_="" ns4:_="">
    <xsd:import namespace="bf0d2d6e-6d95-4bca-9afb-9358228a4a07"/>
    <xsd:import namespace="12c41a84-301b-4c6c-aba8-11870c2eca8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0d2d6e-6d95-4bca-9afb-9358228a4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c41a84-301b-4c6c-aba8-11870c2eca8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E36D11-5B2A-47B3-BBC2-02D9B3DA723B}">
  <ds:schemaRefs>
    <ds:schemaRef ds:uri="http://schemas.microsoft.com/sharepoint/v3/contenttype/forms"/>
  </ds:schemaRefs>
</ds:datastoreItem>
</file>

<file path=customXml/itemProps2.xml><?xml version="1.0" encoding="utf-8"?>
<ds:datastoreItem xmlns:ds="http://schemas.openxmlformats.org/officeDocument/2006/customXml" ds:itemID="{2C33B602-3D35-4AC2-85BA-FBCFC275512F}">
  <ds:schemaRefs>
    <ds:schemaRef ds:uri="http://purl.org/dc/dcmitype/"/>
    <ds:schemaRef ds:uri="http://purl.org/dc/terms/"/>
    <ds:schemaRef ds:uri="bf0d2d6e-6d95-4bca-9afb-9358228a4a07"/>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12c41a84-301b-4c6c-aba8-11870c2eca8d"/>
  </ds:schemaRefs>
</ds:datastoreItem>
</file>

<file path=customXml/itemProps3.xml><?xml version="1.0" encoding="utf-8"?>
<ds:datastoreItem xmlns:ds="http://schemas.openxmlformats.org/officeDocument/2006/customXml" ds:itemID="{6CB0FBD7-5AE1-4901-ADC6-98E4FB62022F}">
  <ds:schemaRefs>
    <ds:schemaRef ds:uri="12c41a84-301b-4c6c-aba8-11870c2eca8d"/>
    <ds:schemaRef ds:uri="bf0d2d6e-6d95-4bca-9afb-9358228a4a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2160</Words>
  <Application>Microsoft Office PowerPoint</Application>
  <PresentationFormat>Widescreen</PresentationFormat>
  <Paragraphs>179</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GDS Transport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Valve Monitoring Report</dc:title>
  <dc:creator>EWJ</dc:creator>
  <cp:lastModifiedBy>Peter Speers</cp:lastModifiedBy>
  <cp:revision>2</cp:revision>
  <cp:lastPrinted>2022-09-13T08:28:19Z</cp:lastPrinted>
  <dcterms:created xsi:type="dcterms:W3CDTF">2022-05-04T15:51:12Z</dcterms:created>
  <dcterms:modified xsi:type="dcterms:W3CDTF">2023-04-28T13:27:22Z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0x010100B97FDBA242CC86498273A7ADF50C043F</vt:lpwstr>
  </property>
</Properties>
</file>