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59" r:id="rId3"/>
    <p:sldId id="268" r:id="rId4"/>
    <p:sldId id="308" r:id="rId5"/>
    <p:sldId id="309" r:id="rId6"/>
    <p:sldId id="310" r:id="rId7"/>
    <p:sldId id="311" r:id="rId8"/>
    <p:sldId id="312" r:id="rId9"/>
    <p:sldId id="314" r:id="rId10"/>
    <p:sldId id="299" r:id="rId11"/>
    <p:sldId id="277" r:id="rId12"/>
    <p:sldId id="298" r:id="rId13"/>
    <p:sldId id="301" r:id="rId14"/>
    <p:sldId id="302" r:id="rId15"/>
    <p:sldId id="305" r:id="rId16"/>
    <p:sldId id="306" r:id="rId17"/>
    <p:sldId id="304" r:id="rId18"/>
    <p:sldId id="295" r:id="rId19"/>
    <p:sldId id="307" r:id="rId20"/>
  </p:sldIdLst>
  <p:sldSz cx="24387175" cy="13716000"/>
  <p:notesSz cx="6858000" cy="9144000"/>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meena Collins" initials="CC" lastIdx="2" clrIdx="0">
    <p:extLst>
      <p:ext uri="{19B8F6BF-5375-455C-9EA6-DF929625EA0E}">
        <p15:presenceInfo xmlns:p15="http://schemas.microsoft.com/office/powerpoint/2012/main" userId="S::Chemeena.Collins@surreycc.gov.uk::00bee86a-048b-4f1e-a1cc-3c375bd1b1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BD0000"/>
    <a:srgbClr val="D1007E"/>
    <a:srgbClr val="42B39D"/>
    <a:srgbClr val="B380B8"/>
    <a:srgbClr val="EE9600"/>
    <a:srgbClr val="18B5F2"/>
    <a:srgbClr val="74B22A"/>
    <a:srgbClr val="004766"/>
    <a:srgbClr val="7F7F7F"/>
    <a:srgbClr val="403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73" autoAdjust="0"/>
    <p:restoredTop sz="94602" autoAdjust="0"/>
  </p:normalViewPr>
  <p:slideViewPr>
    <p:cSldViewPr>
      <p:cViewPr varScale="1">
        <p:scale>
          <a:sx n="31" d="100"/>
          <a:sy n="31" d="100"/>
        </p:scale>
        <p:origin x="640" y="76"/>
      </p:cViewPr>
      <p:guideLst>
        <p:guide orient="horz" pos="4320"/>
        <p:guide pos="768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675B4-DCAD-4677-95A5-92793CFD5016}" type="datetimeFigureOut">
              <a:rPr lang="en-GB" smtClean="0"/>
              <a:pPr/>
              <a:t>25/06/2020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39C741-6989-4473-811F-8E5E09429631}" type="slidenum">
              <a:rPr lang="en-GB" smtClean="0"/>
              <a:pPr/>
              <a:t>‹#›</a:t>
            </a:fld>
            <a:endParaRPr lang="en-GB"/>
          </a:p>
        </p:txBody>
      </p:sp>
    </p:spTree>
    <p:extLst>
      <p:ext uri="{BB962C8B-B14F-4D97-AF65-F5344CB8AC3E}">
        <p14:creationId xmlns:p14="http://schemas.microsoft.com/office/powerpoint/2010/main" val="1650046910"/>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9C741-6989-4473-811F-8E5E09429631}" type="slidenum">
              <a:rPr lang="en-GB" smtClean="0"/>
              <a:pPr/>
              <a:t>3</a:t>
            </a:fld>
            <a:endParaRPr lang="en-GB"/>
          </a:p>
        </p:txBody>
      </p:sp>
    </p:spTree>
    <p:extLst>
      <p:ext uri="{BB962C8B-B14F-4D97-AF65-F5344CB8AC3E}">
        <p14:creationId xmlns:p14="http://schemas.microsoft.com/office/powerpoint/2010/main" val="4082741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4900" y="4260851"/>
            <a:ext cx="22085329" cy="2940050"/>
          </a:xfrm>
        </p:spPr>
        <p:txBody>
          <a:bodyPr/>
          <a:lstStyle>
            <a:lvl1pPr>
              <a:defRPr b="1">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658076" y="7772400"/>
            <a:ext cx="17071023" cy="3505200"/>
          </a:xfrm>
        </p:spPr>
        <p:txBody>
          <a:bodyPr/>
          <a:lstStyle>
            <a:lvl1pPr marL="0" indent="0" algn="ctr">
              <a:buNone/>
              <a:defRPr>
                <a:solidFill>
                  <a:schemeClr val="tx1">
                    <a:tint val="75000"/>
                  </a:schemeClr>
                </a:solidFill>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532ED728-87B0-4DFE-AFED-8ADA9C8C259E}" type="datetimeFigureOut">
              <a:rPr lang="en-GB" smtClean="0"/>
              <a:pPr/>
              <a:t>25/06/2020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1D406-4FF8-42ED-A7AA-DCD7F95F344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2ED728-87B0-4DFE-AFED-8ADA9C8C259E}" type="datetimeFigureOut">
              <a:rPr lang="en-GB" smtClean="0"/>
              <a:pPr/>
              <a:t>25/06/2020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1D406-4FF8-42ED-A7AA-DCD7F95F344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0702" y="549277"/>
            <a:ext cx="5487114" cy="117030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19359" y="549277"/>
            <a:ext cx="16054890"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2ED728-87B0-4DFE-AFED-8ADA9C8C259E}" type="datetimeFigureOut">
              <a:rPr lang="en-GB" smtClean="0"/>
              <a:pPr/>
              <a:t>25/06/2020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1D406-4FF8-42ED-A7AA-DCD7F95F344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2ED728-87B0-4DFE-AFED-8ADA9C8C259E}" type="datetimeFigureOut">
              <a:rPr lang="en-GB" smtClean="0"/>
              <a:pPr/>
              <a:t>25/06/2020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1D406-4FF8-42ED-A7AA-DCD7F95F344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01"/>
            <a:ext cx="20729099" cy="2724150"/>
          </a:xfrm>
        </p:spPr>
        <p:txBody>
          <a:bodyPr anchor="t"/>
          <a:lstStyle>
            <a:lvl1pPr algn="l">
              <a:defRPr sz="9500" b="1" cap="all"/>
            </a:lvl1pPr>
          </a:lstStyle>
          <a:p>
            <a:r>
              <a:rPr lang="en-US" dirty="0"/>
              <a:t>Click to edit Master title style</a:t>
            </a:r>
            <a:endParaRPr lang="en-GB" dirty="0"/>
          </a:p>
        </p:txBody>
      </p:sp>
      <p:sp>
        <p:nvSpPr>
          <p:cNvPr id="3" name="Text Placeholder 2"/>
          <p:cNvSpPr>
            <a:spLocks noGrp="1"/>
          </p:cNvSpPr>
          <p:nvPr>
            <p:ph type="body" idx="1"/>
          </p:nvPr>
        </p:nvSpPr>
        <p:spPr>
          <a:xfrm>
            <a:off x="1926419" y="5813427"/>
            <a:ext cx="20729099" cy="3000374"/>
          </a:xfr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2ED728-87B0-4DFE-AFED-8ADA9C8C259E}" type="datetimeFigureOut">
              <a:rPr lang="en-GB" smtClean="0"/>
              <a:pPr/>
              <a:t>25/06/2020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1D406-4FF8-42ED-A7AA-DCD7F95F344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19359" y="3200401"/>
            <a:ext cx="10771002" cy="9051926"/>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2396814" y="3200401"/>
            <a:ext cx="10771002" cy="9051926"/>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2ED728-87B0-4DFE-AFED-8ADA9C8C259E}" type="datetimeFigureOut">
              <a:rPr lang="en-GB" smtClean="0"/>
              <a:pPr/>
              <a:t>25/06/2020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31D406-4FF8-42ED-A7AA-DCD7F95F344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219359" y="3070226"/>
            <a:ext cx="10775238" cy="1279524"/>
          </a:xfr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359" y="4349750"/>
            <a:ext cx="10775238"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2388348" y="3070226"/>
            <a:ext cx="10779470" cy="1279524"/>
          </a:xfr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8348" y="4349750"/>
            <a:ext cx="10779470"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2ED728-87B0-4DFE-AFED-8ADA9C8C259E}" type="datetimeFigureOut">
              <a:rPr lang="en-GB" smtClean="0"/>
              <a:pPr/>
              <a:t>25/06/2020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31D406-4FF8-42ED-A7AA-DCD7F95F344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2ED728-87B0-4DFE-AFED-8ADA9C8C259E}" type="datetimeFigureOut">
              <a:rPr lang="en-GB" smtClean="0"/>
              <a:pPr/>
              <a:t>25/06/2020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31D406-4FF8-42ED-A7AA-DCD7F95F344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ED728-87B0-4DFE-AFED-8ADA9C8C259E}" type="datetimeFigureOut">
              <a:rPr lang="en-GB" smtClean="0"/>
              <a:pPr/>
              <a:t>25/06/2020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31D406-4FF8-42ED-A7AA-DCD7F95F344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0" y="546100"/>
            <a:ext cx="8023213" cy="2324100"/>
          </a:xfrm>
        </p:spPr>
        <p:txBody>
          <a:bodyPr anchor="b"/>
          <a:lstStyle>
            <a:lvl1pPr algn="l">
              <a:defRPr sz="4800" b="1"/>
            </a:lvl1pPr>
          </a:lstStyle>
          <a:p>
            <a:r>
              <a:rPr lang="en-US"/>
              <a:t>Click to edit Master title style</a:t>
            </a:r>
            <a:endParaRPr lang="en-GB"/>
          </a:p>
        </p:txBody>
      </p:sp>
      <p:sp>
        <p:nvSpPr>
          <p:cNvPr id="3" name="Content Placeholder 2"/>
          <p:cNvSpPr>
            <a:spLocks noGrp="1"/>
          </p:cNvSpPr>
          <p:nvPr>
            <p:ph idx="1"/>
          </p:nvPr>
        </p:nvSpPr>
        <p:spPr>
          <a:xfrm>
            <a:off x="9534708" y="546101"/>
            <a:ext cx="13633108"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219360" y="2870201"/>
            <a:ext cx="8023213" cy="9382126"/>
          </a:xfr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532ED728-87B0-4DFE-AFED-8ADA9C8C259E}" type="datetimeFigureOut">
              <a:rPr lang="en-GB" smtClean="0"/>
              <a:pPr/>
              <a:t>25/06/2020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31D406-4FF8-42ED-A7AA-DCD7F95F344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7" y="9601200"/>
            <a:ext cx="14632305" cy="1133476"/>
          </a:xfrm>
        </p:spPr>
        <p:txBody>
          <a:bodyPr anchor="b"/>
          <a:lstStyle>
            <a:lvl1pPr algn="l">
              <a:defRPr sz="4800" b="1"/>
            </a:lvl1pPr>
          </a:lstStyle>
          <a:p>
            <a:r>
              <a:rPr lang="en-US"/>
              <a:t>Click to edit Master title style</a:t>
            </a:r>
            <a:endParaRPr lang="en-GB"/>
          </a:p>
        </p:txBody>
      </p:sp>
      <p:sp>
        <p:nvSpPr>
          <p:cNvPr id="3" name="Picture Placeholder 2"/>
          <p:cNvSpPr>
            <a:spLocks noGrp="1"/>
          </p:cNvSpPr>
          <p:nvPr>
            <p:ph type="pic" idx="1"/>
          </p:nvPr>
        </p:nvSpPr>
        <p:spPr>
          <a:xfrm>
            <a:off x="4780057" y="1225550"/>
            <a:ext cx="14632305" cy="8229600"/>
          </a:xfrm>
        </p:spPr>
        <p:txBody>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endParaRPr lang="en-GB"/>
          </a:p>
        </p:txBody>
      </p:sp>
      <p:sp>
        <p:nvSpPr>
          <p:cNvPr id="4" name="Text Placeholder 3"/>
          <p:cNvSpPr>
            <a:spLocks noGrp="1"/>
          </p:cNvSpPr>
          <p:nvPr>
            <p:ph type="body" sz="half" idx="2"/>
          </p:nvPr>
        </p:nvSpPr>
        <p:spPr>
          <a:xfrm>
            <a:off x="4780057" y="10734676"/>
            <a:ext cx="14632305" cy="1609724"/>
          </a:xfr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532ED728-87B0-4DFE-AFED-8ADA9C8C259E}" type="datetimeFigureOut">
              <a:rPr lang="en-GB" smtClean="0"/>
              <a:pPr/>
              <a:t>25/06/2020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31D406-4FF8-42ED-A7AA-DCD7F95F344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6"/>
            <a:ext cx="21948458" cy="2286000"/>
          </a:xfrm>
          <a:prstGeom prst="rect">
            <a:avLst/>
          </a:prstGeom>
        </p:spPr>
        <p:txBody>
          <a:bodyPr vert="horz" lIns="217728" tIns="108864" rIns="217728" bIns="108864"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219359" y="3200401"/>
            <a:ext cx="21948458" cy="9051926"/>
          </a:xfrm>
          <a:prstGeom prst="rect">
            <a:avLst/>
          </a:prstGeom>
        </p:spPr>
        <p:txBody>
          <a:bodyPr vert="horz" lIns="217728" tIns="108864" rIns="217728" bIns="10886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1219359" y="12712701"/>
            <a:ext cx="5690341" cy="730250"/>
          </a:xfrm>
          <a:prstGeom prst="rect">
            <a:avLst/>
          </a:prstGeom>
        </p:spPr>
        <p:txBody>
          <a:bodyPr vert="horz" lIns="217728" tIns="108864" rIns="217728" bIns="108864" rtlCol="0" anchor="ctr"/>
          <a:lstStyle>
            <a:lvl1pPr algn="l">
              <a:defRPr sz="2900">
                <a:solidFill>
                  <a:schemeClr val="tx1">
                    <a:tint val="75000"/>
                  </a:schemeClr>
                </a:solidFill>
              </a:defRPr>
            </a:lvl1pPr>
          </a:lstStyle>
          <a:p>
            <a:fld id="{532ED728-87B0-4DFE-AFED-8ADA9C8C259E}" type="datetimeFigureOut">
              <a:rPr lang="en-GB" smtClean="0"/>
              <a:pPr/>
              <a:t>25/06/2020</a:t>
            </a:fld>
            <a:endParaRPr lang="en-GB" dirty="0"/>
          </a:p>
        </p:txBody>
      </p:sp>
      <p:sp>
        <p:nvSpPr>
          <p:cNvPr id="5" name="Footer Placeholder 4"/>
          <p:cNvSpPr>
            <a:spLocks noGrp="1"/>
          </p:cNvSpPr>
          <p:nvPr>
            <p:ph type="ftr" sz="quarter" idx="3"/>
          </p:nvPr>
        </p:nvSpPr>
        <p:spPr>
          <a:xfrm>
            <a:off x="8332285" y="12712701"/>
            <a:ext cx="7722605"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7477475" y="12712701"/>
            <a:ext cx="5690341" cy="730250"/>
          </a:xfrm>
          <a:prstGeom prst="rect">
            <a:avLst/>
          </a:prstGeom>
        </p:spPr>
        <p:txBody>
          <a:bodyPr vert="horz" lIns="217728" tIns="108864" rIns="217728" bIns="108864" rtlCol="0" anchor="ctr"/>
          <a:lstStyle>
            <a:lvl1pPr algn="r">
              <a:defRPr sz="2900">
                <a:solidFill>
                  <a:schemeClr val="tx1">
                    <a:tint val="75000"/>
                  </a:schemeClr>
                </a:solidFill>
              </a:defRPr>
            </a:lvl1pPr>
          </a:lstStyle>
          <a:p>
            <a:fld id="{A031D406-4FF8-42ED-A7AA-DCD7F95F344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77278" rtl="0" eaLnBrk="1" latinLnBrk="0" hangingPunct="1">
        <a:spcBef>
          <a:spcPct val="0"/>
        </a:spcBef>
        <a:buNone/>
        <a:defRPr sz="10500" b="1" kern="1200" baseline="0">
          <a:solidFill>
            <a:schemeClr val="tx1"/>
          </a:solidFill>
          <a:latin typeface="Arial" pitchFamily="34" charset="0"/>
          <a:ea typeface="+mj-ea"/>
          <a:cs typeface="Arial" pitchFamily="34" charset="0"/>
        </a:defRPr>
      </a:lvl1pPr>
    </p:titleStyle>
    <p:bodyStyle>
      <a:lvl1pPr marL="816479" indent="-816479" algn="l" defTabSz="2177278" rtl="0" eaLnBrk="1" latinLnBrk="0" hangingPunct="1">
        <a:spcBef>
          <a:spcPct val="20000"/>
        </a:spcBef>
        <a:buFont typeface="Arial" pitchFamily="34" charset="0"/>
        <a:buChar char="•"/>
        <a:defRPr sz="7600" kern="1200">
          <a:solidFill>
            <a:schemeClr val="tx1"/>
          </a:solidFill>
          <a:latin typeface="Arial" pitchFamily="34" charset="0"/>
          <a:ea typeface="+mn-ea"/>
          <a:cs typeface="Arial" pitchFamily="34" charset="0"/>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Arial" pitchFamily="34" charset="0"/>
          <a:ea typeface="+mn-ea"/>
          <a:cs typeface="Arial" pitchFamily="34" charset="0"/>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Arial" pitchFamily="34" charset="0"/>
          <a:ea typeface="+mn-ea"/>
          <a:cs typeface="Arial" pitchFamily="34" charset="0"/>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Arial" pitchFamily="34" charset="0"/>
          <a:ea typeface="+mn-ea"/>
          <a:cs typeface="Arial" pitchFamily="34" charset="0"/>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Arial" pitchFamily="34" charset="0"/>
          <a:ea typeface="+mn-ea"/>
          <a:cs typeface="Arial" pitchFamily="34" charset="0"/>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youthcentres.reginterest@surreycc.gov.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youthcentres.reginterest@surreycc.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7" y="-19226"/>
            <a:ext cx="24384000" cy="4913144"/>
          </a:xfrm>
          <a:prstGeom prst="rect">
            <a:avLst/>
          </a:prstGeom>
          <a:solidFill>
            <a:srgbClr val="00476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8198" name="Freeform 6"/>
          <p:cNvSpPr>
            <a:spLocks/>
          </p:cNvSpPr>
          <p:nvPr/>
        </p:nvSpPr>
        <p:spPr bwMode="auto">
          <a:xfrm>
            <a:off x="21005161" y="895"/>
            <a:ext cx="3391028" cy="13714214"/>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74B22A"/>
          </a:solidFill>
          <a:ln w="9525">
            <a:noFill/>
            <a:round/>
            <a:headEnd/>
            <a:tailEnd/>
          </a:ln>
        </p:spPr>
        <p:txBody>
          <a:bodyPr vert="horz" wrap="square" lIns="217700" tIns="108850" rIns="217700" bIns="108850" numCol="1" anchor="t" anchorCtr="0" compatLnSpc="1">
            <a:prstTxWarp prst="textNoShape">
              <a:avLst/>
            </a:prstTxWarp>
          </a:bodyPr>
          <a:lstStyle/>
          <a:p>
            <a:endParaRPr lang="en-GB" sz="1800"/>
          </a:p>
        </p:txBody>
      </p:sp>
      <p:pic>
        <p:nvPicPr>
          <p:cNvPr id="5" name="Picture 4" descr="SCC-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841403" y="666118"/>
            <a:ext cx="1907800" cy="1758468"/>
          </a:xfrm>
          <a:prstGeom prst="rect">
            <a:avLst/>
          </a:prstGeom>
        </p:spPr>
      </p:pic>
      <p:sp>
        <p:nvSpPr>
          <p:cNvPr id="2" name="TextBox 1"/>
          <p:cNvSpPr txBox="1"/>
          <p:nvPr/>
        </p:nvSpPr>
        <p:spPr>
          <a:xfrm>
            <a:off x="3625752" y="954115"/>
            <a:ext cx="16271690" cy="2307683"/>
          </a:xfrm>
          <a:prstGeom prst="rect">
            <a:avLst/>
          </a:prstGeom>
          <a:noFill/>
        </p:spPr>
        <p:txBody>
          <a:bodyPr wrap="square" rtlCol="0">
            <a:spAutoFit/>
          </a:bodyPr>
          <a:lstStyle/>
          <a:p>
            <a:r>
              <a:rPr lang="en-US" sz="7198" b="1" dirty="0">
                <a:solidFill>
                  <a:schemeClr val="bg1"/>
                </a:solidFill>
              </a:rPr>
              <a:t>Universal Open Access Youth Work Consultation – webinar </a:t>
            </a:r>
          </a:p>
        </p:txBody>
      </p:sp>
      <p:sp>
        <p:nvSpPr>
          <p:cNvPr id="9" name="TextBox 8"/>
          <p:cNvSpPr txBox="1"/>
          <p:nvPr/>
        </p:nvSpPr>
        <p:spPr>
          <a:xfrm>
            <a:off x="457813" y="5126596"/>
            <a:ext cx="19439628" cy="6493124"/>
          </a:xfrm>
          <a:prstGeom prst="rect">
            <a:avLst/>
          </a:prstGeom>
          <a:noFill/>
        </p:spPr>
        <p:txBody>
          <a:bodyPr wrap="square" rtlCol="0">
            <a:spAutoFit/>
          </a:bodyPr>
          <a:lstStyle/>
          <a:p>
            <a:endParaRPr lang="en-US" sz="5998" b="1" dirty="0">
              <a:solidFill>
                <a:srgbClr val="74B22A"/>
              </a:solidFill>
            </a:endParaRPr>
          </a:p>
          <a:p>
            <a:r>
              <a:rPr lang="en-US" sz="10800" b="1" dirty="0">
                <a:solidFill>
                  <a:srgbClr val="74B22A"/>
                </a:solidFill>
              </a:rPr>
              <a:t>Lisa Bursill</a:t>
            </a:r>
          </a:p>
          <a:p>
            <a:endParaRPr lang="en-US" sz="5998" b="1" dirty="0">
              <a:solidFill>
                <a:srgbClr val="74B22A"/>
              </a:solidFill>
            </a:endParaRPr>
          </a:p>
          <a:p>
            <a:r>
              <a:rPr lang="en-GB" sz="6400" b="1" dirty="0"/>
              <a:t>Assistant Director Early Help and Hubs</a:t>
            </a:r>
          </a:p>
          <a:p>
            <a:r>
              <a:rPr lang="en-GB" sz="6400" b="1" dirty="0"/>
              <a:t>Family Resilience and Safeguarding </a:t>
            </a:r>
          </a:p>
          <a:p>
            <a:r>
              <a:rPr lang="en-US" sz="5998" b="1" dirty="0"/>
              <a:t>Surrey County Council</a:t>
            </a:r>
            <a:endParaRPr lang="en-US" sz="3200" b="1" dirty="0"/>
          </a:p>
        </p:txBody>
      </p:sp>
      <p:pic>
        <p:nvPicPr>
          <p:cNvPr id="7" name="Picture 6"/>
          <p:cNvPicPr>
            <a:picLocks noChangeAspect="1"/>
          </p:cNvPicPr>
          <p:nvPr/>
        </p:nvPicPr>
        <p:blipFill>
          <a:blip r:embed="rId3"/>
          <a:stretch>
            <a:fillRect/>
          </a:stretch>
        </p:blipFill>
        <p:spPr>
          <a:xfrm>
            <a:off x="457812" y="666121"/>
            <a:ext cx="3023942" cy="3012658"/>
          </a:xfrm>
          <a:prstGeom prst="rect">
            <a:avLst/>
          </a:prstGeom>
        </p:spPr>
      </p:pic>
    </p:spTree>
    <p:extLst>
      <p:ext uri="{BB962C8B-B14F-4D97-AF65-F5344CB8AC3E}">
        <p14:creationId xmlns:p14="http://schemas.microsoft.com/office/powerpoint/2010/main" val="76714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a:off x="18929350" y="18570"/>
            <a:ext cx="5457825" cy="13716000"/>
          </a:xfrm>
          <a:custGeom>
            <a:avLst/>
            <a:gdLst/>
            <a:ahLst/>
            <a:cxnLst>
              <a:cxn ang="0">
                <a:pos x="0" y="1331"/>
              </a:cxn>
              <a:cxn ang="0">
                <a:pos x="529" y="1331"/>
              </a:cxn>
              <a:cxn ang="0">
                <a:pos x="529" y="1011"/>
              </a:cxn>
              <a:cxn ang="0">
                <a:pos x="403" y="494"/>
              </a:cxn>
              <a:cxn ang="0">
                <a:pos x="529" y="212"/>
              </a:cxn>
              <a:cxn ang="0">
                <a:pos x="529" y="0"/>
              </a:cxn>
              <a:cxn ang="0">
                <a:pos x="0" y="1331"/>
              </a:cxn>
            </a:cxnLst>
            <a:rect l="0" t="0" r="r" b="b"/>
            <a:pathLst>
              <a:path w="529" h="1331">
                <a:moveTo>
                  <a:pt x="0" y="1331"/>
                </a:moveTo>
                <a:cubicBezTo>
                  <a:pt x="529" y="1331"/>
                  <a:pt x="529" y="1331"/>
                  <a:pt x="529" y="1331"/>
                </a:cubicBezTo>
                <a:cubicBezTo>
                  <a:pt x="529" y="1011"/>
                  <a:pt x="529" y="1011"/>
                  <a:pt x="529" y="1011"/>
                </a:cubicBezTo>
                <a:cubicBezTo>
                  <a:pt x="458" y="862"/>
                  <a:pt x="396" y="712"/>
                  <a:pt x="403" y="494"/>
                </a:cubicBezTo>
                <a:cubicBezTo>
                  <a:pt x="408" y="339"/>
                  <a:pt x="461" y="247"/>
                  <a:pt x="529" y="212"/>
                </a:cubicBezTo>
                <a:cubicBezTo>
                  <a:pt x="529" y="0"/>
                  <a:pt x="529" y="0"/>
                  <a:pt x="529" y="0"/>
                </a:cubicBezTo>
                <a:cubicBezTo>
                  <a:pt x="269" y="314"/>
                  <a:pt x="37" y="753"/>
                  <a:pt x="0" y="1331"/>
                </a:cubicBezTo>
              </a:path>
            </a:pathLst>
          </a:custGeom>
          <a:solidFill>
            <a:srgbClr val="0047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6" name="Picture 5" descr="SCC-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842659" y="11466512"/>
            <a:ext cx="1908048" cy="1758696"/>
          </a:xfrm>
          <a:prstGeom prst="rect">
            <a:avLst/>
          </a:prstGeom>
        </p:spPr>
      </p:pic>
      <p:sp>
        <p:nvSpPr>
          <p:cNvPr id="8" name="TextBox 7"/>
          <p:cNvSpPr txBox="1"/>
          <p:nvPr/>
        </p:nvSpPr>
        <p:spPr>
          <a:xfrm>
            <a:off x="3624635" y="953344"/>
            <a:ext cx="18074008" cy="1200329"/>
          </a:xfrm>
          <a:prstGeom prst="rect">
            <a:avLst/>
          </a:prstGeom>
          <a:noFill/>
        </p:spPr>
        <p:txBody>
          <a:bodyPr wrap="square" rtlCol="0">
            <a:spAutoFit/>
          </a:bodyPr>
          <a:lstStyle/>
          <a:p>
            <a:r>
              <a:rPr lang="en-US" sz="7200" b="1" dirty="0">
                <a:solidFill>
                  <a:srgbClr val="004766"/>
                </a:solidFill>
              </a:rPr>
              <a:t>Why are proposing a different approach?</a:t>
            </a:r>
          </a:p>
        </p:txBody>
      </p:sp>
      <p:sp>
        <p:nvSpPr>
          <p:cNvPr id="10" name="TextBox 9"/>
          <p:cNvSpPr txBox="1"/>
          <p:nvPr/>
        </p:nvSpPr>
        <p:spPr>
          <a:xfrm>
            <a:off x="1118430" y="3174597"/>
            <a:ext cx="17785976" cy="10064294"/>
          </a:xfrm>
          <a:prstGeom prst="rect">
            <a:avLst/>
          </a:prstGeom>
          <a:noFill/>
        </p:spPr>
        <p:txBody>
          <a:bodyPr wrap="square" rtlCol="0">
            <a:spAutoFit/>
          </a:bodyPr>
          <a:lstStyle/>
          <a:p>
            <a:pPr marL="857250" indent="-857250">
              <a:buFont typeface="Arial" panose="020B0604020202020204" pitchFamily="34" charset="0"/>
              <a:buChar char="•"/>
            </a:pPr>
            <a:endParaRPr lang="en-US" sz="3600" dirty="0">
              <a:solidFill>
                <a:srgbClr val="74B22A"/>
              </a:solidFill>
            </a:endParaRPr>
          </a:p>
          <a:p>
            <a:pPr marL="857250" indent="-857250">
              <a:buFont typeface="Arial" panose="020B0604020202020204" pitchFamily="34" charset="0"/>
              <a:buChar char="•"/>
            </a:pPr>
            <a:r>
              <a:rPr lang="en-US" sz="6000" dirty="0">
                <a:solidFill>
                  <a:srgbClr val="74B22A"/>
                </a:solidFill>
                <a:latin typeface="Calibri" panose="020F0502020204030204" pitchFamily="34" charset="0"/>
              </a:rPr>
              <a:t>Most Youth Centres are not being used to their full potential but are often valued by the community.</a:t>
            </a:r>
          </a:p>
          <a:p>
            <a:pPr marL="857250" indent="-857250">
              <a:buFont typeface="Arial" panose="020B0604020202020204" pitchFamily="34" charset="0"/>
              <a:buChar char="•"/>
            </a:pPr>
            <a:r>
              <a:rPr lang="en-US" sz="6000" dirty="0">
                <a:solidFill>
                  <a:srgbClr val="74B22A"/>
                </a:solidFill>
                <a:latin typeface="Calibri" panose="020F0502020204030204" pitchFamily="34" charset="0"/>
              </a:rPr>
              <a:t>No statutory duty for SCC to provide open access universal youth work but we need to do more to support young people in need of help within existing resources.</a:t>
            </a:r>
          </a:p>
          <a:p>
            <a:pPr marL="857250" indent="-857250">
              <a:buFont typeface="Arial" panose="020B0604020202020204" pitchFamily="34" charset="0"/>
              <a:buChar char="•"/>
            </a:pPr>
            <a:r>
              <a:rPr lang="en-US" sz="6000" dirty="0">
                <a:solidFill>
                  <a:srgbClr val="74B22A"/>
                </a:solidFill>
                <a:latin typeface="Calibri" panose="020F0502020204030204" pitchFamily="34" charset="0"/>
              </a:rPr>
              <a:t>The voluntary, community and faith sector are already the biggest providers of youth work in the County but affordable access to buildings can be challenging.</a:t>
            </a:r>
          </a:p>
          <a:p>
            <a:pPr marL="857250" indent="-857250">
              <a:buFont typeface="Arial" panose="020B0604020202020204" pitchFamily="34" charset="0"/>
              <a:buChar char="•"/>
            </a:pPr>
            <a:endParaRPr lang="en-US" sz="7200" dirty="0">
              <a:solidFill>
                <a:srgbClr val="74B22A"/>
              </a:solidFill>
              <a:latin typeface="Calibri" panose="020F0502020204030204" pitchFamily="34" charset="0"/>
            </a:endParaRPr>
          </a:p>
        </p:txBody>
      </p:sp>
      <p:pic>
        <p:nvPicPr>
          <p:cNvPr id="9" name="Picture 8"/>
          <p:cNvPicPr>
            <a:picLocks noChangeAspect="1"/>
          </p:cNvPicPr>
          <p:nvPr/>
        </p:nvPicPr>
        <p:blipFill>
          <a:blip r:embed="rId3"/>
          <a:stretch>
            <a:fillRect/>
          </a:stretch>
        </p:blipFill>
        <p:spPr>
          <a:xfrm>
            <a:off x="456283" y="665312"/>
            <a:ext cx="3024336" cy="3013051"/>
          </a:xfrm>
          <a:prstGeom prst="rect">
            <a:avLst/>
          </a:prstGeom>
        </p:spPr>
      </p:pic>
    </p:spTree>
    <p:extLst>
      <p:ext uri="{BB962C8B-B14F-4D97-AF65-F5344CB8AC3E}">
        <p14:creationId xmlns:p14="http://schemas.microsoft.com/office/powerpoint/2010/main" val="279566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a:off x="18929350" y="18570"/>
            <a:ext cx="5457825" cy="13716000"/>
          </a:xfrm>
          <a:custGeom>
            <a:avLst/>
            <a:gdLst/>
            <a:ahLst/>
            <a:cxnLst>
              <a:cxn ang="0">
                <a:pos x="0" y="1331"/>
              </a:cxn>
              <a:cxn ang="0">
                <a:pos x="529" y="1331"/>
              </a:cxn>
              <a:cxn ang="0">
                <a:pos x="529" y="1011"/>
              </a:cxn>
              <a:cxn ang="0">
                <a:pos x="403" y="494"/>
              </a:cxn>
              <a:cxn ang="0">
                <a:pos x="529" y="212"/>
              </a:cxn>
              <a:cxn ang="0">
                <a:pos x="529" y="0"/>
              </a:cxn>
              <a:cxn ang="0">
                <a:pos x="0" y="1331"/>
              </a:cxn>
            </a:cxnLst>
            <a:rect l="0" t="0" r="r" b="b"/>
            <a:pathLst>
              <a:path w="529" h="1331">
                <a:moveTo>
                  <a:pt x="0" y="1331"/>
                </a:moveTo>
                <a:cubicBezTo>
                  <a:pt x="529" y="1331"/>
                  <a:pt x="529" y="1331"/>
                  <a:pt x="529" y="1331"/>
                </a:cubicBezTo>
                <a:cubicBezTo>
                  <a:pt x="529" y="1011"/>
                  <a:pt x="529" y="1011"/>
                  <a:pt x="529" y="1011"/>
                </a:cubicBezTo>
                <a:cubicBezTo>
                  <a:pt x="458" y="862"/>
                  <a:pt x="396" y="712"/>
                  <a:pt x="403" y="494"/>
                </a:cubicBezTo>
                <a:cubicBezTo>
                  <a:pt x="408" y="339"/>
                  <a:pt x="461" y="247"/>
                  <a:pt x="529" y="212"/>
                </a:cubicBezTo>
                <a:cubicBezTo>
                  <a:pt x="529" y="0"/>
                  <a:pt x="529" y="0"/>
                  <a:pt x="529" y="0"/>
                </a:cubicBezTo>
                <a:cubicBezTo>
                  <a:pt x="269" y="314"/>
                  <a:pt x="37" y="753"/>
                  <a:pt x="0" y="1331"/>
                </a:cubicBezTo>
              </a:path>
            </a:pathLst>
          </a:custGeom>
          <a:solidFill>
            <a:srgbClr val="0047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6" name="Picture 5" descr="SCC-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842659" y="11466512"/>
            <a:ext cx="1908048" cy="1758696"/>
          </a:xfrm>
          <a:prstGeom prst="rect">
            <a:avLst/>
          </a:prstGeom>
        </p:spPr>
      </p:pic>
      <p:sp>
        <p:nvSpPr>
          <p:cNvPr id="8" name="TextBox 7"/>
          <p:cNvSpPr txBox="1"/>
          <p:nvPr/>
        </p:nvSpPr>
        <p:spPr>
          <a:xfrm>
            <a:off x="3768651" y="1442358"/>
            <a:ext cx="18074008" cy="1200329"/>
          </a:xfrm>
          <a:prstGeom prst="rect">
            <a:avLst/>
          </a:prstGeom>
          <a:noFill/>
        </p:spPr>
        <p:txBody>
          <a:bodyPr wrap="square" rtlCol="0">
            <a:spAutoFit/>
          </a:bodyPr>
          <a:lstStyle/>
          <a:p>
            <a:r>
              <a:rPr lang="en-US" sz="7200" b="1" dirty="0">
                <a:solidFill>
                  <a:srgbClr val="004766"/>
                </a:solidFill>
              </a:rPr>
              <a:t>The Youth Offer Strategy</a:t>
            </a:r>
          </a:p>
        </p:txBody>
      </p:sp>
      <p:sp>
        <p:nvSpPr>
          <p:cNvPr id="10" name="TextBox 9"/>
          <p:cNvSpPr txBox="1"/>
          <p:nvPr/>
        </p:nvSpPr>
        <p:spPr>
          <a:xfrm>
            <a:off x="1968451" y="3365968"/>
            <a:ext cx="17785976" cy="8402300"/>
          </a:xfrm>
          <a:prstGeom prst="rect">
            <a:avLst/>
          </a:prstGeom>
          <a:noFill/>
        </p:spPr>
        <p:txBody>
          <a:bodyPr wrap="square" rtlCol="0">
            <a:spAutoFit/>
          </a:bodyPr>
          <a:lstStyle/>
          <a:p>
            <a:pPr marL="857250" indent="-857250">
              <a:buFont typeface="Arial" panose="020B0604020202020204" pitchFamily="34" charset="0"/>
              <a:buChar char="•"/>
            </a:pPr>
            <a:endParaRPr lang="en-US" sz="3600" dirty="0">
              <a:solidFill>
                <a:srgbClr val="74B22A"/>
              </a:solidFill>
            </a:endParaRPr>
          </a:p>
          <a:p>
            <a:pPr marL="857250" indent="-857250">
              <a:buFont typeface="Arial" panose="020B0604020202020204" pitchFamily="34" charset="0"/>
              <a:buChar char="•"/>
            </a:pPr>
            <a:r>
              <a:rPr lang="en-US" sz="7200" dirty="0">
                <a:solidFill>
                  <a:srgbClr val="74B22A"/>
                </a:solidFill>
                <a:latin typeface="Calibri" panose="020F0502020204030204" pitchFamily="34" charset="0"/>
              </a:rPr>
              <a:t>There are no budget savings attached to the proposals</a:t>
            </a:r>
          </a:p>
          <a:p>
            <a:pPr marL="857250" indent="-857250">
              <a:buFont typeface="Arial" panose="020B0604020202020204" pitchFamily="34" charset="0"/>
              <a:buChar char="•"/>
            </a:pPr>
            <a:r>
              <a:rPr lang="en-US" sz="7200" dirty="0">
                <a:solidFill>
                  <a:srgbClr val="74B22A"/>
                </a:solidFill>
                <a:latin typeface="Calibri" panose="020F0502020204030204" pitchFamily="34" charset="0"/>
              </a:rPr>
              <a:t>Surrey County Council is proposing a strategy for making more effective use of buildings and deploying council employed youth workers differently.</a:t>
            </a:r>
          </a:p>
          <a:p>
            <a:pPr marL="857250" indent="-857250">
              <a:buFont typeface="Arial" panose="020B0604020202020204" pitchFamily="34" charset="0"/>
              <a:buChar char="•"/>
            </a:pPr>
            <a:endParaRPr lang="en-US" sz="7200" dirty="0">
              <a:solidFill>
                <a:srgbClr val="74B22A"/>
              </a:solidFill>
              <a:latin typeface="Calibri" panose="020F0502020204030204" pitchFamily="34" charset="0"/>
            </a:endParaRPr>
          </a:p>
        </p:txBody>
      </p:sp>
      <p:pic>
        <p:nvPicPr>
          <p:cNvPr id="9" name="Picture 8"/>
          <p:cNvPicPr>
            <a:picLocks noChangeAspect="1"/>
          </p:cNvPicPr>
          <p:nvPr/>
        </p:nvPicPr>
        <p:blipFill>
          <a:blip r:embed="rId3"/>
          <a:stretch>
            <a:fillRect/>
          </a:stretch>
        </p:blipFill>
        <p:spPr>
          <a:xfrm>
            <a:off x="456283" y="665312"/>
            <a:ext cx="3024336" cy="3013051"/>
          </a:xfrm>
          <a:prstGeom prst="rect">
            <a:avLst/>
          </a:prstGeom>
        </p:spPr>
      </p:pic>
    </p:spTree>
    <p:extLst>
      <p:ext uri="{BB962C8B-B14F-4D97-AF65-F5344CB8AC3E}">
        <p14:creationId xmlns:p14="http://schemas.microsoft.com/office/powerpoint/2010/main" val="3647176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a:off x="18929350" y="18570"/>
            <a:ext cx="5457825" cy="13716000"/>
          </a:xfrm>
          <a:custGeom>
            <a:avLst/>
            <a:gdLst/>
            <a:ahLst/>
            <a:cxnLst>
              <a:cxn ang="0">
                <a:pos x="0" y="1331"/>
              </a:cxn>
              <a:cxn ang="0">
                <a:pos x="529" y="1331"/>
              </a:cxn>
              <a:cxn ang="0">
                <a:pos x="529" y="1011"/>
              </a:cxn>
              <a:cxn ang="0">
                <a:pos x="403" y="494"/>
              </a:cxn>
              <a:cxn ang="0">
                <a:pos x="529" y="212"/>
              </a:cxn>
              <a:cxn ang="0">
                <a:pos x="529" y="0"/>
              </a:cxn>
              <a:cxn ang="0">
                <a:pos x="0" y="1331"/>
              </a:cxn>
            </a:cxnLst>
            <a:rect l="0" t="0" r="r" b="b"/>
            <a:pathLst>
              <a:path w="529" h="1331">
                <a:moveTo>
                  <a:pt x="0" y="1331"/>
                </a:moveTo>
                <a:cubicBezTo>
                  <a:pt x="529" y="1331"/>
                  <a:pt x="529" y="1331"/>
                  <a:pt x="529" y="1331"/>
                </a:cubicBezTo>
                <a:cubicBezTo>
                  <a:pt x="529" y="1011"/>
                  <a:pt x="529" y="1011"/>
                  <a:pt x="529" y="1011"/>
                </a:cubicBezTo>
                <a:cubicBezTo>
                  <a:pt x="458" y="862"/>
                  <a:pt x="396" y="712"/>
                  <a:pt x="403" y="494"/>
                </a:cubicBezTo>
                <a:cubicBezTo>
                  <a:pt x="408" y="339"/>
                  <a:pt x="461" y="247"/>
                  <a:pt x="529" y="212"/>
                </a:cubicBezTo>
                <a:cubicBezTo>
                  <a:pt x="529" y="0"/>
                  <a:pt x="529" y="0"/>
                  <a:pt x="529" y="0"/>
                </a:cubicBezTo>
                <a:cubicBezTo>
                  <a:pt x="269" y="314"/>
                  <a:pt x="37" y="753"/>
                  <a:pt x="0" y="1331"/>
                </a:cubicBezTo>
              </a:path>
            </a:pathLst>
          </a:custGeom>
          <a:solidFill>
            <a:srgbClr val="0047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6" name="Picture 5" descr="SCC-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842659" y="11466512"/>
            <a:ext cx="1908048" cy="1758696"/>
          </a:xfrm>
          <a:prstGeom prst="rect">
            <a:avLst/>
          </a:prstGeom>
        </p:spPr>
      </p:pic>
      <p:sp>
        <p:nvSpPr>
          <p:cNvPr id="8" name="TextBox 7"/>
          <p:cNvSpPr txBox="1"/>
          <p:nvPr/>
        </p:nvSpPr>
        <p:spPr>
          <a:xfrm>
            <a:off x="3768651" y="1392604"/>
            <a:ext cx="18074008" cy="1200329"/>
          </a:xfrm>
          <a:prstGeom prst="rect">
            <a:avLst/>
          </a:prstGeom>
          <a:noFill/>
        </p:spPr>
        <p:txBody>
          <a:bodyPr wrap="square" rtlCol="0">
            <a:spAutoFit/>
          </a:bodyPr>
          <a:lstStyle/>
          <a:p>
            <a:r>
              <a:rPr lang="en-US" sz="7200" b="1" dirty="0">
                <a:solidFill>
                  <a:srgbClr val="004766"/>
                </a:solidFill>
              </a:rPr>
              <a:t>The Consultation Proposals………</a:t>
            </a:r>
          </a:p>
        </p:txBody>
      </p:sp>
      <p:sp>
        <p:nvSpPr>
          <p:cNvPr id="10" name="TextBox 9"/>
          <p:cNvSpPr txBox="1"/>
          <p:nvPr/>
        </p:nvSpPr>
        <p:spPr>
          <a:xfrm>
            <a:off x="1173743" y="3320225"/>
            <a:ext cx="17785976" cy="9510296"/>
          </a:xfrm>
          <a:prstGeom prst="rect">
            <a:avLst/>
          </a:prstGeom>
          <a:noFill/>
        </p:spPr>
        <p:txBody>
          <a:bodyPr wrap="square" rtlCol="0">
            <a:spAutoFit/>
          </a:bodyPr>
          <a:lstStyle/>
          <a:p>
            <a:pPr marL="857250" indent="-857250">
              <a:buFont typeface="Arial" panose="020B0604020202020204" pitchFamily="34" charset="0"/>
              <a:buChar char="•"/>
            </a:pPr>
            <a:endParaRPr lang="en-US" sz="3600" dirty="0">
              <a:solidFill>
                <a:srgbClr val="74B22A"/>
              </a:solidFill>
            </a:endParaRPr>
          </a:p>
          <a:p>
            <a:pPr marL="857250" indent="-857250">
              <a:buFont typeface="Arial" panose="020B0604020202020204" pitchFamily="34" charset="0"/>
              <a:buChar char="•"/>
            </a:pPr>
            <a:r>
              <a:rPr lang="en-US" sz="7200" b="1" dirty="0">
                <a:solidFill>
                  <a:srgbClr val="92D050"/>
                </a:solidFill>
                <a:latin typeface="Calibri" panose="020F0502020204030204" pitchFamily="34" charset="0"/>
              </a:rPr>
              <a:t>Whether SCC </a:t>
            </a:r>
            <a:r>
              <a:rPr lang="en-GB" sz="7200" b="1" dirty="0">
                <a:solidFill>
                  <a:srgbClr val="92D050"/>
                </a:solidFill>
              </a:rPr>
              <a:t>enables the voluntary, community and faith sector to provide services for young people from existing youth centres for little or no cost</a:t>
            </a:r>
          </a:p>
          <a:p>
            <a:pPr marL="857250" indent="-857250">
              <a:buFont typeface="Arial" panose="020B0604020202020204" pitchFamily="34" charset="0"/>
              <a:buChar char="•"/>
            </a:pPr>
            <a:r>
              <a:rPr lang="en-GB" sz="7200" b="1" dirty="0">
                <a:solidFill>
                  <a:srgbClr val="92D050"/>
                </a:solidFill>
              </a:rPr>
              <a:t>Whether SCC provides universal open access youth work</a:t>
            </a:r>
          </a:p>
          <a:p>
            <a:pPr marL="857250" indent="-857250">
              <a:buFont typeface="Arial" panose="020B0604020202020204" pitchFamily="34" charset="0"/>
              <a:buChar char="•"/>
            </a:pPr>
            <a:endParaRPr lang="en-US" sz="7200" dirty="0">
              <a:solidFill>
                <a:srgbClr val="74B22A"/>
              </a:solidFill>
              <a:latin typeface="Calibri" panose="020F0502020204030204" pitchFamily="34" charset="0"/>
            </a:endParaRPr>
          </a:p>
        </p:txBody>
      </p:sp>
      <p:pic>
        <p:nvPicPr>
          <p:cNvPr id="9" name="Picture 8"/>
          <p:cNvPicPr>
            <a:picLocks noChangeAspect="1"/>
          </p:cNvPicPr>
          <p:nvPr/>
        </p:nvPicPr>
        <p:blipFill>
          <a:blip r:embed="rId3"/>
          <a:stretch>
            <a:fillRect/>
          </a:stretch>
        </p:blipFill>
        <p:spPr>
          <a:xfrm>
            <a:off x="456283" y="665312"/>
            <a:ext cx="3024336" cy="3013051"/>
          </a:xfrm>
          <a:prstGeom prst="rect">
            <a:avLst/>
          </a:prstGeom>
        </p:spPr>
      </p:pic>
    </p:spTree>
    <p:extLst>
      <p:ext uri="{BB962C8B-B14F-4D97-AF65-F5344CB8AC3E}">
        <p14:creationId xmlns:p14="http://schemas.microsoft.com/office/powerpoint/2010/main" val="1553815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a:off x="18929350" y="18570"/>
            <a:ext cx="5457825" cy="13716000"/>
          </a:xfrm>
          <a:custGeom>
            <a:avLst/>
            <a:gdLst/>
            <a:ahLst/>
            <a:cxnLst>
              <a:cxn ang="0">
                <a:pos x="0" y="1331"/>
              </a:cxn>
              <a:cxn ang="0">
                <a:pos x="529" y="1331"/>
              </a:cxn>
              <a:cxn ang="0">
                <a:pos x="529" y="1011"/>
              </a:cxn>
              <a:cxn ang="0">
                <a:pos x="403" y="494"/>
              </a:cxn>
              <a:cxn ang="0">
                <a:pos x="529" y="212"/>
              </a:cxn>
              <a:cxn ang="0">
                <a:pos x="529" y="0"/>
              </a:cxn>
              <a:cxn ang="0">
                <a:pos x="0" y="1331"/>
              </a:cxn>
            </a:cxnLst>
            <a:rect l="0" t="0" r="r" b="b"/>
            <a:pathLst>
              <a:path w="529" h="1331">
                <a:moveTo>
                  <a:pt x="0" y="1331"/>
                </a:moveTo>
                <a:cubicBezTo>
                  <a:pt x="529" y="1331"/>
                  <a:pt x="529" y="1331"/>
                  <a:pt x="529" y="1331"/>
                </a:cubicBezTo>
                <a:cubicBezTo>
                  <a:pt x="529" y="1011"/>
                  <a:pt x="529" y="1011"/>
                  <a:pt x="529" y="1011"/>
                </a:cubicBezTo>
                <a:cubicBezTo>
                  <a:pt x="458" y="862"/>
                  <a:pt x="396" y="712"/>
                  <a:pt x="403" y="494"/>
                </a:cubicBezTo>
                <a:cubicBezTo>
                  <a:pt x="408" y="339"/>
                  <a:pt x="461" y="247"/>
                  <a:pt x="529" y="212"/>
                </a:cubicBezTo>
                <a:cubicBezTo>
                  <a:pt x="529" y="0"/>
                  <a:pt x="529" y="0"/>
                  <a:pt x="529" y="0"/>
                </a:cubicBezTo>
                <a:cubicBezTo>
                  <a:pt x="269" y="314"/>
                  <a:pt x="37" y="753"/>
                  <a:pt x="0" y="1331"/>
                </a:cubicBezTo>
              </a:path>
            </a:pathLst>
          </a:custGeom>
          <a:solidFill>
            <a:srgbClr val="0047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6" name="Picture 5" descr="SCC-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842659" y="11466512"/>
            <a:ext cx="1908048" cy="1758696"/>
          </a:xfrm>
          <a:prstGeom prst="rect">
            <a:avLst/>
          </a:prstGeom>
        </p:spPr>
      </p:pic>
      <p:sp>
        <p:nvSpPr>
          <p:cNvPr id="8" name="TextBox 7"/>
          <p:cNvSpPr txBox="1"/>
          <p:nvPr/>
        </p:nvSpPr>
        <p:spPr>
          <a:xfrm>
            <a:off x="3624635" y="953344"/>
            <a:ext cx="18074008" cy="2308324"/>
          </a:xfrm>
          <a:prstGeom prst="rect">
            <a:avLst/>
          </a:prstGeom>
          <a:noFill/>
        </p:spPr>
        <p:txBody>
          <a:bodyPr wrap="square" rtlCol="0">
            <a:spAutoFit/>
          </a:bodyPr>
          <a:lstStyle/>
          <a:p>
            <a:r>
              <a:rPr lang="en-US" sz="7200" b="1" dirty="0">
                <a:solidFill>
                  <a:srgbClr val="004766"/>
                </a:solidFill>
              </a:rPr>
              <a:t>What could this look like – no single solution but could include:</a:t>
            </a:r>
          </a:p>
        </p:txBody>
      </p:sp>
      <p:sp>
        <p:nvSpPr>
          <p:cNvPr id="10" name="TextBox 9"/>
          <p:cNvSpPr txBox="1"/>
          <p:nvPr/>
        </p:nvSpPr>
        <p:spPr>
          <a:xfrm>
            <a:off x="1143374" y="3881470"/>
            <a:ext cx="17785976" cy="9233297"/>
          </a:xfrm>
          <a:prstGeom prst="rect">
            <a:avLst/>
          </a:prstGeom>
          <a:noFill/>
        </p:spPr>
        <p:txBody>
          <a:bodyPr wrap="square" rtlCol="0">
            <a:spAutoFit/>
          </a:bodyPr>
          <a:lstStyle/>
          <a:p>
            <a:pPr marL="571500" indent="-571500">
              <a:buFont typeface="Arial" panose="020B0604020202020204" pitchFamily="34" charset="0"/>
              <a:buChar char="•"/>
            </a:pPr>
            <a:r>
              <a:rPr lang="en-GB" sz="5400" dirty="0">
                <a:solidFill>
                  <a:srgbClr val="92D050"/>
                </a:solidFill>
              </a:rPr>
              <a:t>Supporting the creation of management committees and providing them with a lease for the building with an agreed set of outcomes.</a:t>
            </a:r>
          </a:p>
          <a:p>
            <a:pPr marL="571500" indent="-571500">
              <a:buFont typeface="Arial" panose="020B0604020202020204" pitchFamily="34" charset="0"/>
              <a:buChar char="•"/>
            </a:pPr>
            <a:r>
              <a:rPr lang="en-GB" sz="5400" dirty="0">
                <a:solidFill>
                  <a:srgbClr val="92D050"/>
                </a:solidFill>
              </a:rPr>
              <a:t>Providing leases to already established organisations with an agreed set of outcomes.</a:t>
            </a:r>
          </a:p>
          <a:p>
            <a:pPr marL="571500" indent="-571500">
              <a:buFont typeface="Arial" panose="020B0604020202020204" pitchFamily="34" charset="0"/>
              <a:buChar char="•"/>
            </a:pPr>
            <a:r>
              <a:rPr lang="en-GB" sz="5400" dirty="0">
                <a:solidFill>
                  <a:srgbClr val="92D050"/>
                </a:solidFill>
              </a:rPr>
              <a:t>Agreeing what type of use and lease arrangement could be for little or no cost to the provider.</a:t>
            </a:r>
          </a:p>
          <a:p>
            <a:pPr marL="571500" indent="-571500">
              <a:buFont typeface="Arial" panose="020B0604020202020204" pitchFamily="34" charset="0"/>
              <a:buChar char="•"/>
            </a:pPr>
            <a:r>
              <a:rPr lang="en-GB" sz="5400" dirty="0">
                <a:solidFill>
                  <a:srgbClr val="92D050"/>
                </a:solidFill>
              </a:rPr>
              <a:t>Providing short term pump prime grant funding for organisations that need help to get established.</a:t>
            </a:r>
          </a:p>
          <a:p>
            <a:pPr marL="571500" indent="-571500">
              <a:buFont typeface="Arial" panose="020B0604020202020204" pitchFamily="34" charset="0"/>
              <a:buChar char="•"/>
            </a:pPr>
            <a:r>
              <a:rPr lang="en-GB" sz="5400" dirty="0">
                <a:solidFill>
                  <a:srgbClr val="92D050"/>
                </a:solidFill>
              </a:rPr>
              <a:t>Enabling mixed use of the building with other SCC services and partners.</a:t>
            </a:r>
          </a:p>
        </p:txBody>
      </p:sp>
      <p:pic>
        <p:nvPicPr>
          <p:cNvPr id="9" name="Picture 8"/>
          <p:cNvPicPr>
            <a:picLocks noChangeAspect="1"/>
          </p:cNvPicPr>
          <p:nvPr/>
        </p:nvPicPr>
        <p:blipFill>
          <a:blip r:embed="rId3"/>
          <a:stretch>
            <a:fillRect/>
          </a:stretch>
        </p:blipFill>
        <p:spPr>
          <a:xfrm>
            <a:off x="456283" y="665312"/>
            <a:ext cx="3024336" cy="3013051"/>
          </a:xfrm>
          <a:prstGeom prst="rect">
            <a:avLst/>
          </a:prstGeom>
        </p:spPr>
      </p:pic>
    </p:spTree>
    <p:extLst>
      <p:ext uri="{BB962C8B-B14F-4D97-AF65-F5344CB8AC3E}">
        <p14:creationId xmlns:p14="http://schemas.microsoft.com/office/powerpoint/2010/main" val="1374724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a:off x="18929350" y="18570"/>
            <a:ext cx="5457825" cy="13716000"/>
          </a:xfrm>
          <a:custGeom>
            <a:avLst/>
            <a:gdLst/>
            <a:ahLst/>
            <a:cxnLst>
              <a:cxn ang="0">
                <a:pos x="0" y="1331"/>
              </a:cxn>
              <a:cxn ang="0">
                <a:pos x="529" y="1331"/>
              </a:cxn>
              <a:cxn ang="0">
                <a:pos x="529" y="1011"/>
              </a:cxn>
              <a:cxn ang="0">
                <a:pos x="403" y="494"/>
              </a:cxn>
              <a:cxn ang="0">
                <a:pos x="529" y="212"/>
              </a:cxn>
              <a:cxn ang="0">
                <a:pos x="529" y="0"/>
              </a:cxn>
              <a:cxn ang="0">
                <a:pos x="0" y="1331"/>
              </a:cxn>
            </a:cxnLst>
            <a:rect l="0" t="0" r="r" b="b"/>
            <a:pathLst>
              <a:path w="529" h="1331">
                <a:moveTo>
                  <a:pt x="0" y="1331"/>
                </a:moveTo>
                <a:cubicBezTo>
                  <a:pt x="529" y="1331"/>
                  <a:pt x="529" y="1331"/>
                  <a:pt x="529" y="1331"/>
                </a:cubicBezTo>
                <a:cubicBezTo>
                  <a:pt x="529" y="1011"/>
                  <a:pt x="529" y="1011"/>
                  <a:pt x="529" y="1011"/>
                </a:cubicBezTo>
                <a:cubicBezTo>
                  <a:pt x="458" y="862"/>
                  <a:pt x="396" y="712"/>
                  <a:pt x="403" y="494"/>
                </a:cubicBezTo>
                <a:cubicBezTo>
                  <a:pt x="408" y="339"/>
                  <a:pt x="461" y="247"/>
                  <a:pt x="529" y="212"/>
                </a:cubicBezTo>
                <a:cubicBezTo>
                  <a:pt x="529" y="0"/>
                  <a:pt x="529" y="0"/>
                  <a:pt x="529" y="0"/>
                </a:cubicBezTo>
                <a:cubicBezTo>
                  <a:pt x="269" y="314"/>
                  <a:pt x="37" y="753"/>
                  <a:pt x="0" y="1331"/>
                </a:cubicBezTo>
              </a:path>
            </a:pathLst>
          </a:custGeom>
          <a:solidFill>
            <a:srgbClr val="0047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6" name="Picture 5" descr="SCC-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842659" y="11466512"/>
            <a:ext cx="1908048" cy="1758696"/>
          </a:xfrm>
          <a:prstGeom prst="rect">
            <a:avLst/>
          </a:prstGeom>
        </p:spPr>
      </p:pic>
      <p:sp>
        <p:nvSpPr>
          <p:cNvPr id="8" name="TextBox 7"/>
          <p:cNvSpPr txBox="1"/>
          <p:nvPr/>
        </p:nvSpPr>
        <p:spPr>
          <a:xfrm>
            <a:off x="4344715" y="1610534"/>
            <a:ext cx="18074008" cy="1200329"/>
          </a:xfrm>
          <a:prstGeom prst="rect">
            <a:avLst/>
          </a:prstGeom>
          <a:noFill/>
        </p:spPr>
        <p:txBody>
          <a:bodyPr wrap="square" rtlCol="0">
            <a:spAutoFit/>
          </a:bodyPr>
          <a:lstStyle/>
          <a:p>
            <a:r>
              <a:rPr lang="en-US" sz="7200" b="1" dirty="0">
                <a:solidFill>
                  <a:srgbClr val="92D050"/>
                </a:solidFill>
              </a:rPr>
              <a:t>SCC Youth Work Delivery</a:t>
            </a:r>
          </a:p>
        </p:txBody>
      </p:sp>
      <p:sp>
        <p:nvSpPr>
          <p:cNvPr id="10" name="TextBox 9"/>
          <p:cNvSpPr txBox="1"/>
          <p:nvPr/>
        </p:nvSpPr>
        <p:spPr>
          <a:xfrm>
            <a:off x="1173743" y="3320225"/>
            <a:ext cx="17785976" cy="9879628"/>
          </a:xfrm>
          <a:prstGeom prst="rect">
            <a:avLst/>
          </a:prstGeom>
          <a:noFill/>
        </p:spPr>
        <p:txBody>
          <a:bodyPr wrap="square" rtlCol="0">
            <a:spAutoFit/>
          </a:bodyPr>
          <a:lstStyle/>
          <a:p>
            <a:pPr marL="857250" indent="-857250">
              <a:buFont typeface="Arial" panose="020B0604020202020204" pitchFamily="34" charset="0"/>
              <a:buChar char="•"/>
            </a:pPr>
            <a:endParaRPr lang="en-US" sz="3600" dirty="0">
              <a:solidFill>
                <a:srgbClr val="74B22A"/>
              </a:solidFill>
            </a:endParaRPr>
          </a:p>
          <a:p>
            <a:pPr marL="857250" indent="-857250">
              <a:buFont typeface="Arial" panose="020B0604020202020204" pitchFamily="34" charset="0"/>
              <a:buChar char="•"/>
            </a:pPr>
            <a:r>
              <a:rPr lang="en-GB" sz="6600" b="1" dirty="0">
                <a:solidFill>
                  <a:srgbClr val="92D050"/>
                </a:solidFill>
              </a:rPr>
              <a:t>Feedback from this consultation and the views of over 1200 young people will be used to inform the priorities</a:t>
            </a:r>
          </a:p>
          <a:p>
            <a:pPr marL="857250" indent="-857250">
              <a:buFont typeface="Arial" panose="020B0604020202020204" pitchFamily="34" charset="0"/>
              <a:buChar char="•"/>
            </a:pPr>
            <a:endParaRPr lang="en-GB" sz="6600" b="1" dirty="0">
              <a:solidFill>
                <a:srgbClr val="92D050"/>
              </a:solidFill>
            </a:endParaRPr>
          </a:p>
          <a:p>
            <a:pPr marL="857250" indent="-857250">
              <a:buFont typeface="Arial" panose="020B0604020202020204" pitchFamily="34" charset="0"/>
              <a:buChar char="•"/>
            </a:pPr>
            <a:r>
              <a:rPr lang="en-GB" sz="6600" b="1" dirty="0">
                <a:solidFill>
                  <a:srgbClr val="92D050"/>
                </a:solidFill>
              </a:rPr>
              <a:t>Learning from recent arrangements during Covid-19 and models of best practice will inform potential service design</a:t>
            </a:r>
          </a:p>
          <a:p>
            <a:pPr marL="857250" indent="-857250">
              <a:buFont typeface="Arial" panose="020B0604020202020204" pitchFamily="34" charset="0"/>
              <a:buChar char="•"/>
            </a:pPr>
            <a:endParaRPr lang="en-US" sz="7200" dirty="0">
              <a:solidFill>
                <a:srgbClr val="74B22A"/>
              </a:solidFill>
              <a:latin typeface="Calibri" panose="020F0502020204030204" pitchFamily="34" charset="0"/>
            </a:endParaRPr>
          </a:p>
        </p:txBody>
      </p:sp>
      <p:pic>
        <p:nvPicPr>
          <p:cNvPr id="9" name="Picture 8"/>
          <p:cNvPicPr>
            <a:picLocks noChangeAspect="1"/>
          </p:cNvPicPr>
          <p:nvPr/>
        </p:nvPicPr>
        <p:blipFill>
          <a:blip r:embed="rId3"/>
          <a:stretch>
            <a:fillRect/>
          </a:stretch>
        </p:blipFill>
        <p:spPr>
          <a:xfrm>
            <a:off x="456283" y="665312"/>
            <a:ext cx="3024336" cy="3013051"/>
          </a:xfrm>
          <a:prstGeom prst="rect">
            <a:avLst/>
          </a:prstGeom>
        </p:spPr>
      </p:pic>
    </p:spTree>
    <p:extLst>
      <p:ext uri="{BB962C8B-B14F-4D97-AF65-F5344CB8AC3E}">
        <p14:creationId xmlns:p14="http://schemas.microsoft.com/office/powerpoint/2010/main" val="2469250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a:off x="18929350" y="18570"/>
            <a:ext cx="5457825" cy="13716000"/>
          </a:xfrm>
          <a:custGeom>
            <a:avLst/>
            <a:gdLst/>
            <a:ahLst/>
            <a:cxnLst>
              <a:cxn ang="0">
                <a:pos x="0" y="1331"/>
              </a:cxn>
              <a:cxn ang="0">
                <a:pos x="529" y="1331"/>
              </a:cxn>
              <a:cxn ang="0">
                <a:pos x="529" y="1011"/>
              </a:cxn>
              <a:cxn ang="0">
                <a:pos x="403" y="494"/>
              </a:cxn>
              <a:cxn ang="0">
                <a:pos x="529" y="212"/>
              </a:cxn>
              <a:cxn ang="0">
                <a:pos x="529" y="0"/>
              </a:cxn>
              <a:cxn ang="0">
                <a:pos x="0" y="1331"/>
              </a:cxn>
            </a:cxnLst>
            <a:rect l="0" t="0" r="r" b="b"/>
            <a:pathLst>
              <a:path w="529" h="1331">
                <a:moveTo>
                  <a:pt x="0" y="1331"/>
                </a:moveTo>
                <a:cubicBezTo>
                  <a:pt x="529" y="1331"/>
                  <a:pt x="529" y="1331"/>
                  <a:pt x="529" y="1331"/>
                </a:cubicBezTo>
                <a:cubicBezTo>
                  <a:pt x="529" y="1011"/>
                  <a:pt x="529" y="1011"/>
                  <a:pt x="529" y="1011"/>
                </a:cubicBezTo>
                <a:cubicBezTo>
                  <a:pt x="458" y="862"/>
                  <a:pt x="396" y="712"/>
                  <a:pt x="403" y="494"/>
                </a:cubicBezTo>
                <a:cubicBezTo>
                  <a:pt x="408" y="339"/>
                  <a:pt x="461" y="247"/>
                  <a:pt x="529" y="212"/>
                </a:cubicBezTo>
                <a:cubicBezTo>
                  <a:pt x="529" y="0"/>
                  <a:pt x="529" y="0"/>
                  <a:pt x="529" y="0"/>
                </a:cubicBezTo>
                <a:cubicBezTo>
                  <a:pt x="269" y="314"/>
                  <a:pt x="37" y="753"/>
                  <a:pt x="0" y="1331"/>
                </a:cubicBezTo>
              </a:path>
            </a:pathLst>
          </a:custGeom>
          <a:solidFill>
            <a:srgbClr val="0047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6" name="Picture 5" descr="SCC-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842659" y="11466512"/>
            <a:ext cx="1908048" cy="1758696"/>
          </a:xfrm>
          <a:prstGeom prst="rect">
            <a:avLst/>
          </a:prstGeom>
        </p:spPr>
      </p:pic>
      <p:sp>
        <p:nvSpPr>
          <p:cNvPr id="8" name="TextBox 7"/>
          <p:cNvSpPr txBox="1"/>
          <p:nvPr/>
        </p:nvSpPr>
        <p:spPr>
          <a:xfrm>
            <a:off x="3768651" y="851359"/>
            <a:ext cx="18074008" cy="3416320"/>
          </a:xfrm>
          <a:prstGeom prst="rect">
            <a:avLst/>
          </a:prstGeom>
          <a:noFill/>
        </p:spPr>
        <p:txBody>
          <a:bodyPr wrap="square" rtlCol="0">
            <a:spAutoFit/>
          </a:bodyPr>
          <a:lstStyle/>
          <a:p>
            <a:r>
              <a:rPr lang="en-GB" sz="7200" b="1" dirty="0">
                <a:solidFill>
                  <a:srgbClr val="92D050"/>
                </a:solidFill>
              </a:rPr>
              <a:t>How to get involved? – Consultation Website:</a:t>
            </a:r>
            <a:br>
              <a:rPr lang="en-GB" sz="7200" b="1" dirty="0">
                <a:solidFill>
                  <a:srgbClr val="92D050"/>
                </a:solidFill>
              </a:rPr>
            </a:br>
            <a:endParaRPr lang="en-US" sz="7200" b="1" dirty="0">
              <a:solidFill>
                <a:srgbClr val="92D050"/>
              </a:solidFill>
            </a:endParaRPr>
          </a:p>
        </p:txBody>
      </p:sp>
      <p:sp>
        <p:nvSpPr>
          <p:cNvPr id="10" name="TextBox 9"/>
          <p:cNvSpPr txBox="1"/>
          <p:nvPr/>
        </p:nvSpPr>
        <p:spPr>
          <a:xfrm>
            <a:off x="1173743" y="3320225"/>
            <a:ext cx="17785976" cy="1754326"/>
          </a:xfrm>
          <a:prstGeom prst="rect">
            <a:avLst/>
          </a:prstGeom>
          <a:noFill/>
        </p:spPr>
        <p:txBody>
          <a:bodyPr wrap="square" rtlCol="0">
            <a:spAutoFit/>
          </a:bodyPr>
          <a:lstStyle/>
          <a:p>
            <a:pPr marL="857250" indent="-857250">
              <a:buFont typeface="Arial" panose="020B0604020202020204" pitchFamily="34" charset="0"/>
              <a:buChar char="•"/>
            </a:pPr>
            <a:endParaRPr lang="en-US" sz="3600" dirty="0">
              <a:solidFill>
                <a:srgbClr val="74B22A"/>
              </a:solidFill>
            </a:endParaRPr>
          </a:p>
          <a:p>
            <a:pPr marL="857250" indent="-857250">
              <a:buFont typeface="Arial" panose="020B0604020202020204" pitchFamily="34" charset="0"/>
              <a:buChar char="•"/>
            </a:pPr>
            <a:endParaRPr lang="en-US" sz="7200" dirty="0">
              <a:solidFill>
                <a:srgbClr val="74B22A"/>
              </a:solidFill>
              <a:latin typeface="Calibri" panose="020F0502020204030204" pitchFamily="34" charset="0"/>
            </a:endParaRPr>
          </a:p>
        </p:txBody>
      </p:sp>
      <p:pic>
        <p:nvPicPr>
          <p:cNvPr id="9" name="Picture 8"/>
          <p:cNvPicPr>
            <a:picLocks noChangeAspect="1"/>
          </p:cNvPicPr>
          <p:nvPr/>
        </p:nvPicPr>
        <p:blipFill>
          <a:blip r:embed="rId3"/>
          <a:stretch>
            <a:fillRect/>
          </a:stretch>
        </p:blipFill>
        <p:spPr>
          <a:xfrm>
            <a:off x="456283" y="665312"/>
            <a:ext cx="3024336" cy="3013051"/>
          </a:xfrm>
          <a:prstGeom prst="rect">
            <a:avLst/>
          </a:prstGeom>
        </p:spPr>
      </p:pic>
      <p:sp>
        <p:nvSpPr>
          <p:cNvPr id="2" name="Rectangle 1"/>
          <p:cNvSpPr/>
          <p:nvPr/>
        </p:nvSpPr>
        <p:spPr>
          <a:xfrm>
            <a:off x="1752427" y="4267679"/>
            <a:ext cx="16537161" cy="5632311"/>
          </a:xfrm>
          <a:prstGeom prst="rect">
            <a:avLst/>
          </a:prstGeom>
        </p:spPr>
        <p:txBody>
          <a:bodyPr wrap="square">
            <a:spAutoFit/>
          </a:bodyPr>
          <a:lstStyle/>
          <a:p>
            <a:r>
              <a:rPr lang="en-GB" sz="7200" dirty="0">
                <a:hlinkClick r:id="" action="ppaction://noaction"/>
              </a:rPr>
              <a:t>https://www.surreysays.co.uk/csf/universal-youth-work-proposal/</a:t>
            </a:r>
            <a:endParaRPr lang="en-GB" sz="7200" dirty="0"/>
          </a:p>
          <a:p>
            <a:endParaRPr lang="en-GB" sz="7200" dirty="0"/>
          </a:p>
          <a:p>
            <a:r>
              <a:rPr lang="en-GB" sz="7200" dirty="0">
                <a:solidFill>
                  <a:srgbClr val="92D050"/>
                </a:solidFill>
              </a:rPr>
              <a:t>(Open until midnight on the 30</a:t>
            </a:r>
            <a:r>
              <a:rPr lang="en-GB" sz="7200" baseline="30000" dirty="0">
                <a:solidFill>
                  <a:srgbClr val="92D050"/>
                </a:solidFill>
              </a:rPr>
              <a:t>th</a:t>
            </a:r>
            <a:r>
              <a:rPr lang="en-GB" sz="7200" dirty="0">
                <a:solidFill>
                  <a:srgbClr val="92D050"/>
                </a:solidFill>
              </a:rPr>
              <a:t> June 2020)</a:t>
            </a:r>
          </a:p>
        </p:txBody>
      </p:sp>
    </p:spTree>
    <p:extLst>
      <p:ext uri="{BB962C8B-B14F-4D97-AF65-F5344CB8AC3E}">
        <p14:creationId xmlns:p14="http://schemas.microsoft.com/office/powerpoint/2010/main" val="1077333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a:off x="18929350" y="18570"/>
            <a:ext cx="5457825" cy="13716000"/>
          </a:xfrm>
          <a:custGeom>
            <a:avLst/>
            <a:gdLst/>
            <a:ahLst/>
            <a:cxnLst>
              <a:cxn ang="0">
                <a:pos x="0" y="1331"/>
              </a:cxn>
              <a:cxn ang="0">
                <a:pos x="529" y="1331"/>
              </a:cxn>
              <a:cxn ang="0">
                <a:pos x="529" y="1011"/>
              </a:cxn>
              <a:cxn ang="0">
                <a:pos x="403" y="494"/>
              </a:cxn>
              <a:cxn ang="0">
                <a:pos x="529" y="212"/>
              </a:cxn>
              <a:cxn ang="0">
                <a:pos x="529" y="0"/>
              </a:cxn>
              <a:cxn ang="0">
                <a:pos x="0" y="1331"/>
              </a:cxn>
            </a:cxnLst>
            <a:rect l="0" t="0" r="r" b="b"/>
            <a:pathLst>
              <a:path w="529" h="1331">
                <a:moveTo>
                  <a:pt x="0" y="1331"/>
                </a:moveTo>
                <a:cubicBezTo>
                  <a:pt x="529" y="1331"/>
                  <a:pt x="529" y="1331"/>
                  <a:pt x="529" y="1331"/>
                </a:cubicBezTo>
                <a:cubicBezTo>
                  <a:pt x="529" y="1011"/>
                  <a:pt x="529" y="1011"/>
                  <a:pt x="529" y="1011"/>
                </a:cubicBezTo>
                <a:cubicBezTo>
                  <a:pt x="458" y="862"/>
                  <a:pt x="396" y="712"/>
                  <a:pt x="403" y="494"/>
                </a:cubicBezTo>
                <a:cubicBezTo>
                  <a:pt x="408" y="339"/>
                  <a:pt x="461" y="247"/>
                  <a:pt x="529" y="212"/>
                </a:cubicBezTo>
                <a:cubicBezTo>
                  <a:pt x="529" y="0"/>
                  <a:pt x="529" y="0"/>
                  <a:pt x="529" y="0"/>
                </a:cubicBezTo>
                <a:cubicBezTo>
                  <a:pt x="269" y="314"/>
                  <a:pt x="37" y="753"/>
                  <a:pt x="0" y="1331"/>
                </a:cubicBezTo>
              </a:path>
            </a:pathLst>
          </a:custGeom>
          <a:solidFill>
            <a:srgbClr val="0047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6" name="Picture 5" descr="SCC-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842659" y="11466512"/>
            <a:ext cx="1908048" cy="1758696"/>
          </a:xfrm>
          <a:prstGeom prst="rect">
            <a:avLst/>
          </a:prstGeom>
        </p:spPr>
      </p:pic>
      <p:sp>
        <p:nvSpPr>
          <p:cNvPr id="8" name="TextBox 7"/>
          <p:cNvSpPr txBox="1"/>
          <p:nvPr/>
        </p:nvSpPr>
        <p:spPr>
          <a:xfrm>
            <a:off x="3768651" y="851359"/>
            <a:ext cx="18074008" cy="2308324"/>
          </a:xfrm>
          <a:prstGeom prst="rect">
            <a:avLst/>
          </a:prstGeom>
          <a:noFill/>
        </p:spPr>
        <p:txBody>
          <a:bodyPr wrap="square" rtlCol="0">
            <a:spAutoFit/>
          </a:bodyPr>
          <a:lstStyle/>
          <a:p>
            <a:r>
              <a:rPr lang="en-GB" sz="7200" b="1" dirty="0">
                <a:solidFill>
                  <a:srgbClr val="92D050"/>
                </a:solidFill>
              </a:rPr>
              <a:t>What if I am interested in providing services at any of the youth centres?</a:t>
            </a:r>
            <a:endParaRPr lang="en-US" sz="7200" b="1" dirty="0">
              <a:solidFill>
                <a:srgbClr val="92D050"/>
              </a:solidFill>
            </a:endParaRPr>
          </a:p>
        </p:txBody>
      </p:sp>
      <p:sp>
        <p:nvSpPr>
          <p:cNvPr id="10" name="TextBox 9"/>
          <p:cNvSpPr txBox="1"/>
          <p:nvPr/>
        </p:nvSpPr>
        <p:spPr>
          <a:xfrm>
            <a:off x="1173743" y="3320225"/>
            <a:ext cx="17785976" cy="1754326"/>
          </a:xfrm>
          <a:prstGeom prst="rect">
            <a:avLst/>
          </a:prstGeom>
          <a:noFill/>
        </p:spPr>
        <p:txBody>
          <a:bodyPr wrap="square" rtlCol="0">
            <a:spAutoFit/>
          </a:bodyPr>
          <a:lstStyle/>
          <a:p>
            <a:pPr marL="857250" indent="-857250">
              <a:buFont typeface="Arial" panose="020B0604020202020204" pitchFamily="34" charset="0"/>
              <a:buChar char="•"/>
            </a:pPr>
            <a:endParaRPr lang="en-US" sz="3600" dirty="0">
              <a:solidFill>
                <a:srgbClr val="74B22A"/>
              </a:solidFill>
            </a:endParaRPr>
          </a:p>
          <a:p>
            <a:pPr marL="857250" indent="-857250">
              <a:buFont typeface="Arial" panose="020B0604020202020204" pitchFamily="34" charset="0"/>
              <a:buChar char="•"/>
            </a:pPr>
            <a:endParaRPr lang="en-US" sz="7200" dirty="0">
              <a:solidFill>
                <a:srgbClr val="74B22A"/>
              </a:solidFill>
              <a:latin typeface="Calibri" panose="020F0502020204030204" pitchFamily="34" charset="0"/>
            </a:endParaRPr>
          </a:p>
        </p:txBody>
      </p:sp>
      <p:pic>
        <p:nvPicPr>
          <p:cNvPr id="9" name="Picture 8"/>
          <p:cNvPicPr>
            <a:picLocks noChangeAspect="1"/>
          </p:cNvPicPr>
          <p:nvPr/>
        </p:nvPicPr>
        <p:blipFill>
          <a:blip r:embed="rId3"/>
          <a:stretch>
            <a:fillRect/>
          </a:stretch>
        </p:blipFill>
        <p:spPr>
          <a:xfrm>
            <a:off x="456283" y="665312"/>
            <a:ext cx="3024336" cy="3013051"/>
          </a:xfrm>
          <a:prstGeom prst="rect">
            <a:avLst/>
          </a:prstGeom>
        </p:spPr>
      </p:pic>
      <p:sp>
        <p:nvSpPr>
          <p:cNvPr id="3" name="Rectangle 2"/>
          <p:cNvSpPr/>
          <p:nvPr/>
        </p:nvSpPr>
        <p:spPr>
          <a:xfrm>
            <a:off x="2472507" y="4511152"/>
            <a:ext cx="15817081" cy="5016758"/>
          </a:xfrm>
          <a:prstGeom prst="rect">
            <a:avLst/>
          </a:prstGeom>
        </p:spPr>
        <p:txBody>
          <a:bodyPr wrap="square">
            <a:spAutoFit/>
          </a:bodyPr>
          <a:lstStyle/>
          <a:p>
            <a:r>
              <a:rPr lang="en-GB" sz="8000" dirty="0">
                <a:solidFill>
                  <a:srgbClr val="92D050"/>
                </a:solidFill>
              </a:rPr>
              <a:t>Expressions of interest mailbox:</a:t>
            </a:r>
          </a:p>
          <a:p>
            <a:endParaRPr lang="en-GB" sz="8000" dirty="0">
              <a:solidFill>
                <a:srgbClr val="92D050"/>
              </a:solidFill>
            </a:endParaRPr>
          </a:p>
          <a:p>
            <a:r>
              <a:rPr lang="en-GB" sz="8000" dirty="0">
                <a:hlinkClick r:id="rId4"/>
              </a:rPr>
              <a:t>youthcentres.reginterest@surreycc.gov.uk</a:t>
            </a:r>
            <a:endParaRPr lang="en-GB" sz="8000" dirty="0"/>
          </a:p>
        </p:txBody>
      </p:sp>
    </p:spTree>
    <p:extLst>
      <p:ext uri="{BB962C8B-B14F-4D97-AF65-F5344CB8AC3E}">
        <p14:creationId xmlns:p14="http://schemas.microsoft.com/office/powerpoint/2010/main" val="195187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Freeform 6"/>
          <p:cNvSpPr>
            <a:spLocks/>
          </p:cNvSpPr>
          <p:nvPr/>
        </p:nvSpPr>
        <p:spPr bwMode="auto">
          <a:xfrm>
            <a:off x="20995705" y="0"/>
            <a:ext cx="3391470" cy="13716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004766"/>
          </a:solidFill>
          <a:ln w="9525">
            <a:noFill/>
            <a:round/>
            <a:headEnd/>
            <a:tailEnd/>
          </a:ln>
        </p:spPr>
        <p:txBody>
          <a:bodyPr vert="horz" wrap="square" lIns="217728" tIns="108864" rIns="217728" bIns="108864" numCol="1" anchor="t" anchorCtr="0" compatLnSpc="1">
            <a:prstTxWarp prst="textNoShape">
              <a:avLst/>
            </a:prstTxWarp>
          </a:bodyPr>
          <a:lstStyle/>
          <a:p>
            <a:endParaRPr lang="en-GB"/>
          </a:p>
        </p:txBody>
      </p:sp>
      <p:pic>
        <p:nvPicPr>
          <p:cNvPr id="5" name="Picture 4" descr="SCC-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842659" y="665312"/>
            <a:ext cx="1908048" cy="1758696"/>
          </a:xfrm>
          <a:prstGeom prst="rect">
            <a:avLst/>
          </a:prstGeom>
        </p:spPr>
      </p:pic>
      <p:sp>
        <p:nvSpPr>
          <p:cNvPr id="2" name="TextBox 1"/>
          <p:cNvSpPr txBox="1"/>
          <p:nvPr/>
        </p:nvSpPr>
        <p:spPr>
          <a:xfrm>
            <a:off x="4588172" y="1247488"/>
            <a:ext cx="16993888" cy="1200329"/>
          </a:xfrm>
          <a:prstGeom prst="rect">
            <a:avLst/>
          </a:prstGeom>
          <a:noFill/>
        </p:spPr>
        <p:txBody>
          <a:bodyPr wrap="square" rtlCol="0">
            <a:spAutoFit/>
          </a:bodyPr>
          <a:lstStyle/>
          <a:p>
            <a:r>
              <a:rPr lang="en-US" sz="7200" b="1" dirty="0">
                <a:solidFill>
                  <a:srgbClr val="92D050"/>
                </a:solidFill>
              </a:rPr>
              <a:t>What happens next?</a:t>
            </a:r>
          </a:p>
        </p:txBody>
      </p:sp>
      <p:pic>
        <p:nvPicPr>
          <p:cNvPr id="8" name="Picture 7"/>
          <p:cNvPicPr>
            <a:picLocks noChangeAspect="1"/>
          </p:cNvPicPr>
          <p:nvPr/>
        </p:nvPicPr>
        <p:blipFill>
          <a:blip r:embed="rId3"/>
          <a:stretch>
            <a:fillRect/>
          </a:stretch>
        </p:blipFill>
        <p:spPr>
          <a:xfrm>
            <a:off x="456283" y="665312"/>
            <a:ext cx="3024336" cy="3013051"/>
          </a:xfrm>
          <a:prstGeom prst="rect">
            <a:avLst/>
          </a:prstGeom>
        </p:spPr>
      </p:pic>
      <p:sp>
        <p:nvSpPr>
          <p:cNvPr id="3" name="TextBox 2"/>
          <p:cNvSpPr txBox="1"/>
          <p:nvPr/>
        </p:nvSpPr>
        <p:spPr>
          <a:xfrm>
            <a:off x="1968451" y="4296256"/>
            <a:ext cx="18074008" cy="10064294"/>
          </a:xfrm>
          <a:prstGeom prst="rect">
            <a:avLst/>
          </a:prstGeom>
          <a:noFill/>
        </p:spPr>
        <p:txBody>
          <a:bodyPr wrap="square" rtlCol="0">
            <a:spAutoFit/>
          </a:bodyPr>
          <a:lstStyle/>
          <a:p>
            <a:pPr marL="571500" indent="-571500">
              <a:buFont typeface="Arial" panose="020B0604020202020204" pitchFamily="34" charset="0"/>
              <a:buChar char="•"/>
            </a:pPr>
            <a:r>
              <a:rPr lang="en-GB" sz="7200" dirty="0">
                <a:solidFill>
                  <a:srgbClr val="92D050"/>
                </a:solidFill>
              </a:rPr>
              <a:t>Consultation feedback analysed and equality impact assessment completed in </a:t>
            </a:r>
            <a:r>
              <a:rPr lang="en-GB" sz="7200" b="1" dirty="0">
                <a:solidFill>
                  <a:srgbClr val="92D050"/>
                </a:solidFill>
              </a:rPr>
              <a:t>July</a:t>
            </a:r>
          </a:p>
          <a:p>
            <a:pPr marL="571500" indent="-571500">
              <a:buFont typeface="Arial" panose="020B0604020202020204" pitchFamily="34" charset="0"/>
              <a:buChar char="•"/>
            </a:pPr>
            <a:r>
              <a:rPr lang="en-GB" sz="7200" dirty="0">
                <a:solidFill>
                  <a:srgbClr val="92D050"/>
                </a:solidFill>
              </a:rPr>
              <a:t>Recommendations and strategy decisions made in </a:t>
            </a:r>
            <a:r>
              <a:rPr lang="en-GB" sz="7200" b="1" dirty="0">
                <a:solidFill>
                  <a:srgbClr val="92D050"/>
                </a:solidFill>
              </a:rPr>
              <a:t>August</a:t>
            </a:r>
          </a:p>
          <a:p>
            <a:pPr marL="571500" indent="-571500">
              <a:buFont typeface="Arial" panose="020B0604020202020204" pitchFamily="34" charset="0"/>
              <a:buChar char="•"/>
            </a:pPr>
            <a:r>
              <a:rPr lang="en-GB" sz="7200" dirty="0">
                <a:solidFill>
                  <a:srgbClr val="92D050"/>
                </a:solidFill>
              </a:rPr>
              <a:t>Individual plans for centres developed from </a:t>
            </a:r>
            <a:r>
              <a:rPr lang="en-GB" sz="7200" b="1" dirty="0">
                <a:solidFill>
                  <a:srgbClr val="92D050"/>
                </a:solidFill>
              </a:rPr>
              <a:t>September</a:t>
            </a:r>
            <a:r>
              <a:rPr lang="en-GB" sz="7200" dirty="0">
                <a:solidFill>
                  <a:srgbClr val="92D050"/>
                </a:solidFill>
              </a:rPr>
              <a:t> onwards with timescales relevant to each centre.</a:t>
            </a:r>
          </a:p>
          <a:p>
            <a:pPr marL="571500" indent="-571500">
              <a:buFont typeface="Arial" panose="020B0604020202020204" pitchFamily="34" charset="0"/>
              <a:buChar char="•"/>
            </a:pPr>
            <a:endParaRPr lang="en-GB" sz="7200" dirty="0"/>
          </a:p>
        </p:txBody>
      </p:sp>
    </p:spTree>
    <p:extLst>
      <p:ext uri="{BB962C8B-B14F-4D97-AF65-F5344CB8AC3E}">
        <p14:creationId xmlns:p14="http://schemas.microsoft.com/office/powerpoint/2010/main" val="2797118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Freeform 6"/>
          <p:cNvSpPr>
            <a:spLocks/>
          </p:cNvSpPr>
          <p:nvPr/>
        </p:nvSpPr>
        <p:spPr bwMode="auto">
          <a:xfrm>
            <a:off x="20995705" y="0"/>
            <a:ext cx="3391470" cy="13716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004766"/>
          </a:solidFill>
          <a:ln w="9525">
            <a:noFill/>
            <a:round/>
            <a:headEnd/>
            <a:tailEnd/>
          </a:ln>
        </p:spPr>
        <p:txBody>
          <a:bodyPr vert="horz" wrap="square" lIns="217728" tIns="108864" rIns="217728" bIns="108864" numCol="1" anchor="t" anchorCtr="0" compatLnSpc="1">
            <a:prstTxWarp prst="textNoShape">
              <a:avLst/>
            </a:prstTxWarp>
          </a:bodyPr>
          <a:lstStyle/>
          <a:p>
            <a:endParaRPr lang="en-GB"/>
          </a:p>
        </p:txBody>
      </p:sp>
      <p:pic>
        <p:nvPicPr>
          <p:cNvPr id="5" name="Picture 4" descr="SCC-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842659" y="665312"/>
            <a:ext cx="1908048" cy="1758696"/>
          </a:xfrm>
          <a:prstGeom prst="rect">
            <a:avLst/>
          </a:prstGeom>
        </p:spPr>
      </p:pic>
      <p:pic>
        <p:nvPicPr>
          <p:cNvPr id="8" name="Picture 7"/>
          <p:cNvPicPr>
            <a:picLocks noChangeAspect="1"/>
          </p:cNvPicPr>
          <p:nvPr/>
        </p:nvPicPr>
        <p:blipFill>
          <a:blip r:embed="rId3"/>
          <a:stretch>
            <a:fillRect/>
          </a:stretch>
        </p:blipFill>
        <p:spPr>
          <a:xfrm>
            <a:off x="456283" y="665312"/>
            <a:ext cx="3024336" cy="3013051"/>
          </a:xfrm>
          <a:prstGeom prst="rect">
            <a:avLst/>
          </a:prstGeom>
        </p:spPr>
      </p:pic>
      <p:sp>
        <p:nvSpPr>
          <p:cNvPr id="3" name="TextBox 2"/>
          <p:cNvSpPr txBox="1"/>
          <p:nvPr/>
        </p:nvSpPr>
        <p:spPr>
          <a:xfrm>
            <a:off x="2256483" y="4985792"/>
            <a:ext cx="18074008" cy="4524315"/>
          </a:xfrm>
          <a:prstGeom prst="rect">
            <a:avLst/>
          </a:prstGeom>
          <a:noFill/>
        </p:spPr>
        <p:txBody>
          <a:bodyPr wrap="square" rtlCol="0">
            <a:spAutoFit/>
          </a:bodyPr>
          <a:lstStyle/>
          <a:p>
            <a:r>
              <a:rPr lang="en-GB" sz="9600" b="1" dirty="0">
                <a:solidFill>
                  <a:srgbClr val="92D050"/>
                </a:solidFill>
              </a:rPr>
              <a:t>Questions?</a:t>
            </a:r>
            <a:r>
              <a:rPr lang="en-GB" sz="9600" dirty="0">
                <a:solidFill>
                  <a:srgbClr val="92D050"/>
                </a:solidFill>
              </a:rPr>
              <a:t> – use the Q&amp;A function on the right hand side to post questions</a:t>
            </a:r>
          </a:p>
        </p:txBody>
      </p:sp>
    </p:spTree>
    <p:extLst>
      <p:ext uri="{BB962C8B-B14F-4D97-AF65-F5344CB8AC3E}">
        <p14:creationId xmlns:p14="http://schemas.microsoft.com/office/powerpoint/2010/main" val="3691050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a:off x="18929350" y="18570"/>
            <a:ext cx="5457825" cy="13716000"/>
          </a:xfrm>
          <a:custGeom>
            <a:avLst/>
            <a:gdLst/>
            <a:ahLst/>
            <a:cxnLst>
              <a:cxn ang="0">
                <a:pos x="0" y="1331"/>
              </a:cxn>
              <a:cxn ang="0">
                <a:pos x="529" y="1331"/>
              </a:cxn>
              <a:cxn ang="0">
                <a:pos x="529" y="1011"/>
              </a:cxn>
              <a:cxn ang="0">
                <a:pos x="403" y="494"/>
              </a:cxn>
              <a:cxn ang="0">
                <a:pos x="529" y="212"/>
              </a:cxn>
              <a:cxn ang="0">
                <a:pos x="529" y="0"/>
              </a:cxn>
              <a:cxn ang="0">
                <a:pos x="0" y="1331"/>
              </a:cxn>
            </a:cxnLst>
            <a:rect l="0" t="0" r="r" b="b"/>
            <a:pathLst>
              <a:path w="529" h="1331">
                <a:moveTo>
                  <a:pt x="0" y="1331"/>
                </a:moveTo>
                <a:cubicBezTo>
                  <a:pt x="529" y="1331"/>
                  <a:pt x="529" y="1331"/>
                  <a:pt x="529" y="1331"/>
                </a:cubicBezTo>
                <a:cubicBezTo>
                  <a:pt x="529" y="1011"/>
                  <a:pt x="529" y="1011"/>
                  <a:pt x="529" y="1011"/>
                </a:cubicBezTo>
                <a:cubicBezTo>
                  <a:pt x="458" y="862"/>
                  <a:pt x="396" y="712"/>
                  <a:pt x="403" y="494"/>
                </a:cubicBezTo>
                <a:cubicBezTo>
                  <a:pt x="408" y="339"/>
                  <a:pt x="461" y="247"/>
                  <a:pt x="529" y="212"/>
                </a:cubicBezTo>
                <a:cubicBezTo>
                  <a:pt x="529" y="0"/>
                  <a:pt x="529" y="0"/>
                  <a:pt x="529" y="0"/>
                </a:cubicBezTo>
                <a:cubicBezTo>
                  <a:pt x="269" y="314"/>
                  <a:pt x="37" y="753"/>
                  <a:pt x="0" y="1331"/>
                </a:cubicBezTo>
              </a:path>
            </a:pathLst>
          </a:custGeom>
          <a:solidFill>
            <a:srgbClr val="0047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6" name="Picture 5" descr="SCC-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842659" y="11466512"/>
            <a:ext cx="1908048" cy="1758696"/>
          </a:xfrm>
          <a:prstGeom prst="rect">
            <a:avLst/>
          </a:prstGeom>
        </p:spPr>
      </p:pic>
      <p:sp>
        <p:nvSpPr>
          <p:cNvPr id="8" name="TextBox 7"/>
          <p:cNvSpPr txBox="1"/>
          <p:nvPr/>
        </p:nvSpPr>
        <p:spPr>
          <a:xfrm>
            <a:off x="4198079" y="1487336"/>
            <a:ext cx="18074008" cy="2308324"/>
          </a:xfrm>
          <a:prstGeom prst="rect">
            <a:avLst/>
          </a:prstGeom>
          <a:noFill/>
        </p:spPr>
        <p:txBody>
          <a:bodyPr wrap="square" rtlCol="0">
            <a:spAutoFit/>
          </a:bodyPr>
          <a:lstStyle/>
          <a:p>
            <a:r>
              <a:rPr lang="en-GB" sz="7200" b="1" dirty="0">
                <a:solidFill>
                  <a:srgbClr val="92D050"/>
                </a:solidFill>
              </a:rPr>
              <a:t>Thank you for taking part</a:t>
            </a:r>
            <a:br>
              <a:rPr lang="en-GB" sz="7200" b="1" dirty="0">
                <a:solidFill>
                  <a:srgbClr val="92D050"/>
                </a:solidFill>
              </a:rPr>
            </a:br>
            <a:endParaRPr lang="en-US" sz="7200" b="1" dirty="0">
              <a:solidFill>
                <a:srgbClr val="92D050"/>
              </a:solidFill>
            </a:endParaRPr>
          </a:p>
        </p:txBody>
      </p:sp>
      <p:sp>
        <p:nvSpPr>
          <p:cNvPr id="10" name="TextBox 9"/>
          <p:cNvSpPr txBox="1"/>
          <p:nvPr/>
        </p:nvSpPr>
        <p:spPr>
          <a:xfrm>
            <a:off x="1173743" y="3320225"/>
            <a:ext cx="17785976" cy="1754326"/>
          </a:xfrm>
          <a:prstGeom prst="rect">
            <a:avLst/>
          </a:prstGeom>
          <a:noFill/>
        </p:spPr>
        <p:txBody>
          <a:bodyPr wrap="square" rtlCol="0">
            <a:spAutoFit/>
          </a:bodyPr>
          <a:lstStyle/>
          <a:p>
            <a:pPr marL="857250" indent="-857250">
              <a:buFont typeface="Arial" panose="020B0604020202020204" pitchFamily="34" charset="0"/>
              <a:buChar char="•"/>
            </a:pPr>
            <a:endParaRPr lang="en-US" sz="3600" dirty="0">
              <a:solidFill>
                <a:srgbClr val="74B22A"/>
              </a:solidFill>
            </a:endParaRPr>
          </a:p>
          <a:p>
            <a:pPr marL="857250" indent="-857250">
              <a:buFont typeface="Arial" panose="020B0604020202020204" pitchFamily="34" charset="0"/>
              <a:buChar char="•"/>
            </a:pPr>
            <a:endParaRPr lang="en-US" sz="7200" dirty="0">
              <a:solidFill>
                <a:srgbClr val="74B22A"/>
              </a:solidFill>
              <a:latin typeface="Calibri" panose="020F0502020204030204" pitchFamily="34" charset="0"/>
            </a:endParaRPr>
          </a:p>
        </p:txBody>
      </p:sp>
      <p:pic>
        <p:nvPicPr>
          <p:cNvPr id="9" name="Picture 8"/>
          <p:cNvPicPr>
            <a:picLocks noChangeAspect="1"/>
          </p:cNvPicPr>
          <p:nvPr/>
        </p:nvPicPr>
        <p:blipFill>
          <a:blip r:embed="rId3"/>
          <a:stretch>
            <a:fillRect/>
          </a:stretch>
        </p:blipFill>
        <p:spPr>
          <a:xfrm>
            <a:off x="456283" y="665312"/>
            <a:ext cx="3024336" cy="3013051"/>
          </a:xfrm>
          <a:prstGeom prst="rect">
            <a:avLst/>
          </a:prstGeom>
        </p:spPr>
      </p:pic>
      <p:sp>
        <p:nvSpPr>
          <p:cNvPr id="2" name="Rectangle 1"/>
          <p:cNvSpPr/>
          <p:nvPr/>
        </p:nvSpPr>
        <p:spPr>
          <a:xfrm>
            <a:off x="1173743" y="3912956"/>
            <a:ext cx="17921458" cy="8956298"/>
          </a:xfrm>
          <a:prstGeom prst="rect">
            <a:avLst/>
          </a:prstGeom>
        </p:spPr>
        <p:txBody>
          <a:bodyPr wrap="square">
            <a:spAutoFit/>
          </a:bodyPr>
          <a:lstStyle/>
          <a:p>
            <a:r>
              <a:rPr lang="en-GB" sz="7200" dirty="0">
                <a:hlinkClick r:id="" action="ppaction://noaction"/>
              </a:rPr>
              <a:t>https://www.surreysays.co.uk/csf/universal-youth-work-proposal/</a:t>
            </a:r>
            <a:endParaRPr lang="en-GB" sz="7200" dirty="0"/>
          </a:p>
          <a:p>
            <a:endParaRPr lang="en-GB" sz="7200" dirty="0"/>
          </a:p>
          <a:p>
            <a:r>
              <a:rPr lang="en-GB" sz="7200" dirty="0"/>
              <a:t>(Open until midnight on the 30</a:t>
            </a:r>
            <a:r>
              <a:rPr lang="en-GB" sz="7200" baseline="30000" dirty="0"/>
              <a:t>th</a:t>
            </a:r>
            <a:r>
              <a:rPr lang="en-GB" sz="7200" dirty="0"/>
              <a:t> June 2020)</a:t>
            </a:r>
          </a:p>
          <a:p>
            <a:r>
              <a:rPr lang="en-GB" sz="7200" dirty="0"/>
              <a:t>Expressions of interest mailbox:</a:t>
            </a:r>
          </a:p>
          <a:p>
            <a:endParaRPr lang="en-GB" sz="7200" dirty="0"/>
          </a:p>
          <a:p>
            <a:r>
              <a:rPr lang="en-GB" sz="7200" dirty="0">
                <a:hlinkClick r:id="rId4"/>
              </a:rPr>
              <a:t>youthcentres.reginterest@surreycc.gov.uk</a:t>
            </a:r>
            <a:endParaRPr lang="en-GB" sz="7200" dirty="0"/>
          </a:p>
          <a:p>
            <a:endParaRPr lang="en-GB" sz="7200" dirty="0"/>
          </a:p>
        </p:txBody>
      </p:sp>
    </p:spTree>
    <p:extLst>
      <p:ext uri="{BB962C8B-B14F-4D97-AF65-F5344CB8AC3E}">
        <p14:creationId xmlns:p14="http://schemas.microsoft.com/office/powerpoint/2010/main" val="61847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a:off x="18928474" y="19461"/>
            <a:ext cx="5457114" cy="13714214"/>
          </a:xfrm>
          <a:custGeom>
            <a:avLst/>
            <a:gdLst/>
            <a:ahLst/>
            <a:cxnLst>
              <a:cxn ang="0">
                <a:pos x="0" y="1331"/>
              </a:cxn>
              <a:cxn ang="0">
                <a:pos x="529" y="1331"/>
              </a:cxn>
              <a:cxn ang="0">
                <a:pos x="529" y="1011"/>
              </a:cxn>
              <a:cxn ang="0">
                <a:pos x="403" y="494"/>
              </a:cxn>
              <a:cxn ang="0">
                <a:pos x="529" y="212"/>
              </a:cxn>
              <a:cxn ang="0">
                <a:pos x="529" y="0"/>
              </a:cxn>
              <a:cxn ang="0">
                <a:pos x="0" y="1331"/>
              </a:cxn>
            </a:cxnLst>
            <a:rect l="0" t="0" r="r" b="b"/>
            <a:pathLst>
              <a:path w="529" h="1331">
                <a:moveTo>
                  <a:pt x="0" y="1331"/>
                </a:moveTo>
                <a:cubicBezTo>
                  <a:pt x="529" y="1331"/>
                  <a:pt x="529" y="1331"/>
                  <a:pt x="529" y="1331"/>
                </a:cubicBezTo>
                <a:cubicBezTo>
                  <a:pt x="529" y="1011"/>
                  <a:pt x="529" y="1011"/>
                  <a:pt x="529" y="1011"/>
                </a:cubicBezTo>
                <a:cubicBezTo>
                  <a:pt x="458" y="862"/>
                  <a:pt x="396" y="712"/>
                  <a:pt x="403" y="494"/>
                </a:cubicBezTo>
                <a:cubicBezTo>
                  <a:pt x="408" y="339"/>
                  <a:pt x="461" y="247"/>
                  <a:pt x="529" y="212"/>
                </a:cubicBezTo>
                <a:cubicBezTo>
                  <a:pt x="529" y="0"/>
                  <a:pt x="529" y="0"/>
                  <a:pt x="529" y="0"/>
                </a:cubicBezTo>
                <a:cubicBezTo>
                  <a:pt x="269" y="314"/>
                  <a:pt x="37" y="753"/>
                  <a:pt x="0" y="1331"/>
                </a:cubicBezTo>
              </a:path>
            </a:pathLst>
          </a:custGeom>
          <a:solidFill>
            <a:srgbClr val="004766"/>
          </a:solidFill>
          <a:ln w="9525">
            <a:noFill/>
            <a:round/>
            <a:headEnd/>
            <a:tailEnd/>
          </a:ln>
        </p:spPr>
        <p:txBody>
          <a:bodyPr vert="horz" wrap="square" lIns="91428" tIns="45714" rIns="91428" bIns="45714" numCol="1" anchor="t" anchorCtr="0" compatLnSpc="1">
            <a:prstTxWarp prst="textNoShape">
              <a:avLst/>
            </a:prstTxWarp>
          </a:bodyPr>
          <a:lstStyle/>
          <a:p>
            <a:endParaRPr lang="en-GB" sz="1800"/>
          </a:p>
        </p:txBody>
      </p:sp>
      <p:pic>
        <p:nvPicPr>
          <p:cNvPr id="6" name="Picture 5" descr="SCC-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841403" y="11465912"/>
            <a:ext cx="1907800" cy="1758468"/>
          </a:xfrm>
          <a:prstGeom prst="rect">
            <a:avLst/>
          </a:prstGeom>
        </p:spPr>
      </p:pic>
      <p:sp>
        <p:nvSpPr>
          <p:cNvPr id="8" name="TextBox 7"/>
          <p:cNvSpPr txBox="1"/>
          <p:nvPr/>
        </p:nvSpPr>
        <p:spPr>
          <a:xfrm>
            <a:off x="4175258" y="1568885"/>
            <a:ext cx="18071654" cy="1200008"/>
          </a:xfrm>
          <a:prstGeom prst="rect">
            <a:avLst/>
          </a:prstGeom>
          <a:noFill/>
        </p:spPr>
        <p:txBody>
          <a:bodyPr wrap="square" rtlCol="0">
            <a:spAutoFit/>
          </a:bodyPr>
          <a:lstStyle/>
          <a:p>
            <a:r>
              <a:rPr lang="en-GB" sz="7198" b="1" dirty="0"/>
              <a:t>Our Ambitions for Children in Surrey </a:t>
            </a:r>
            <a:endParaRPr lang="en-US" sz="7198" b="1" dirty="0">
              <a:solidFill>
                <a:srgbClr val="004766"/>
              </a:solidFill>
            </a:endParaRPr>
          </a:p>
        </p:txBody>
      </p:sp>
      <p:sp>
        <p:nvSpPr>
          <p:cNvPr id="10" name="TextBox 9"/>
          <p:cNvSpPr txBox="1"/>
          <p:nvPr/>
        </p:nvSpPr>
        <p:spPr>
          <a:xfrm>
            <a:off x="912584" y="4410714"/>
            <a:ext cx="17379506" cy="11849078"/>
          </a:xfrm>
          <a:prstGeom prst="rect">
            <a:avLst/>
          </a:prstGeom>
          <a:noFill/>
        </p:spPr>
        <p:txBody>
          <a:bodyPr wrap="square" rtlCol="0">
            <a:spAutoFit/>
          </a:bodyPr>
          <a:lstStyle/>
          <a:p>
            <a:pPr marL="571500" indent="-571500">
              <a:buFont typeface="Arial" panose="020B0604020202020204" pitchFamily="34" charset="0"/>
              <a:buChar char="•"/>
            </a:pPr>
            <a:r>
              <a:rPr lang="en-GB" sz="4000" dirty="0">
                <a:solidFill>
                  <a:srgbClr val="002060"/>
                </a:solidFill>
              </a:rPr>
              <a:t>That every child in Surrey should have the opportunity to reach their potential  and we also believe that the best place for children to be supported to grow and achieve this is within their own families</a:t>
            </a:r>
          </a:p>
          <a:p>
            <a:pPr marL="571500" indent="-571500">
              <a:buFont typeface="Arial" panose="020B0604020202020204" pitchFamily="34" charset="0"/>
              <a:buChar char="•"/>
            </a:pPr>
            <a:r>
              <a:rPr lang="en-GB" sz="4000" dirty="0">
                <a:solidFill>
                  <a:srgbClr val="002060"/>
                </a:solidFill>
              </a:rPr>
              <a:t>By working in collaboration with the voluntary, community and faith sector we can make better use of the resources that already exist.</a:t>
            </a:r>
          </a:p>
          <a:p>
            <a:pPr marL="571500" indent="-571500">
              <a:buFont typeface="Arial" panose="020B0604020202020204" pitchFamily="34" charset="0"/>
              <a:buChar char="•"/>
            </a:pPr>
            <a:r>
              <a:rPr lang="en-GB" sz="4000" dirty="0">
                <a:solidFill>
                  <a:srgbClr val="002060"/>
                </a:solidFill>
              </a:rPr>
              <a:t>We have transformed the way we support vulnerable young people and we now want to look at how youth centres support our vision for Surrey that has community participation as one of the priorities.</a:t>
            </a:r>
          </a:p>
          <a:p>
            <a:pPr marL="571500" indent="-571500">
              <a:buFont typeface="Arial" panose="020B0604020202020204" pitchFamily="34" charset="0"/>
              <a:buChar char="•"/>
            </a:pPr>
            <a:r>
              <a:rPr lang="en-GB" sz="4000" dirty="0">
                <a:solidFill>
                  <a:srgbClr val="002060"/>
                </a:solidFill>
              </a:rPr>
              <a:t>We want to enable the youth centres to become vibrant places for the benefit of young people and local communities</a:t>
            </a:r>
          </a:p>
          <a:p>
            <a:pPr marL="571500" indent="-571500">
              <a:buFont typeface="Arial" panose="020B0604020202020204" pitchFamily="34" charset="0"/>
              <a:buChar char="•"/>
            </a:pPr>
            <a:r>
              <a:rPr lang="en-GB" sz="4000" dirty="0">
                <a:solidFill>
                  <a:srgbClr val="002060"/>
                </a:solidFill>
              </a:rPr>
              <a:t>We look forward to hearing your views about our proposals and working with you as we work together to achieve the best we can for children in Surrey.</a:t>
            </a:r>
          </a:p>
          <a:p>
            <a:pPr marL="571500" indent="-571500">
              <a:buFont typeface="Arial" panose="020B0604020202020204" pitchFamily="34" charset="0"/>
              <a:buChar char="•"/>
            </a:pPr>
            <a:endParaRPr lang="en-GB" sz="8600" dirty="0"/>
          </a:p>
          <a:p>
            <a:pPr marL="571500" indent="-571500">
              <a:buFont typeface="Arial" panose="020B0604020202020204" pitchFamily="34" charset="0"/>
              <a:buChar char="•"/>
            </a:pPr>
            <a:endParaRPr lang="en-GB" sz="8600" dirty="0"/>
          </a:p>
          <a:p>
            <a:pPr marL="571500" indent="-571500">
              <a:buFont typeface="Arial" panose="020B0604020202020204" pitchFamily="34" charset="0"/>
              <a:buChar char="•"/>
            </a:pPr>
            <a:endParaRPr lang="en-US" sz="7198" dirty="0">
              <a:solidFill>
                <a:srgbClr val="74B22A"/>
              </a:solidFill>
              <a:latin typeface="Calibri" panose="020F0502020204030204" pitchFamily="34" charset="0"/>
            </a:endParaRPr>
          </a:p>
        </p:txBody>
      </p:sp>
      <p:pic>
        <p:nvPicPr>
          <p:cNvPr id="9" name="Picture 8"/>
          <p:cNvPicPr>
            <a:picLocks noChangeAspect="1"/>
          </p:cNvPicPr>
          <p:nvPr/>
        </p:nvPicPr>
        <p:blipFill>
          <a:blip r:embed="rId3"/>
          <a:stretch>
            <a:fillRect/>
          </a:stretch>
        </p:blipFill>
        <p:spPr>
          <a:xfrm>
            <a:off x="457812" y="666121"/>
            <a:ext cx="3023942" cy="3012658"/>
          </a:xfrm>
          <a:prstGeom prst="rect">
            <a:avLst/>
          </a:prstGeom>
        </p:spPr>
      </p:pic>
    </p:spTree>
    <p:extLst>
      <p:ext uri="{BB962C8B-B14F-4D97-AF65-F5344CB8AC3E}">
        <p14:creationId xmlns:p14="http://schemas.microsoft.com/office/powerpoint/2010/main" val="43345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122"/>
            <a:ext cx="24387175" cy="4913784"/>
          </a:xfrm>
          <a:prstGeom prst="rect">
            <a:avLst/>
          </a:prstGeom>
          <a:solidFill>
            <a:srgbClr val="00476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98" name="Freeform 6"/>
          <p:cNvSpPr>
            <a:spLocks/>
          </p:cNvSpPr>
          <p:nvPr/>
        </p:nvSpPr>
        <p:spPr bwMode="auto">
          <a:xfrm>
            <a:off x="21006308" y="0"/>
            <a:ext cx="3391470" cy="13716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74B22A"/>
          </a:solidFill>
          <a:ln w="9525">
            <a:noFill/>
            <a:round/>
            <a:headEnd/>
            <a:tailEnd/>
          </a:ln>
        </p:spPr>
        <p:txBody>
          <a:bodyPr vert="horz" wrap="square" lIns="217728" tIns="108864" rIns="217728" bIns="108864" numCol="1" anchor="t" anchorCtr="0" compatLnSpc="1">
            <a:prstTxWarp prst="textNoShape">
              <a:avLst/>
            </a:prstTxWarp>
          </a:bodyPr>
          <a:lstStyle/>
          <a:p>
            <a:endParaRPr lang="en-GB" dirty="0"/>
          </a:p>
        </p:txBody>
      </p:sp>
      <p:pic>
        <p:nvPicPr>
          <p:cNvPr id="5" name="Picture 4" descr="SCC-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842659" y="665312"/>
            <a:ext cx="1908048" cy="1758696"/>
          </a:xfrm>
          <a:prstGeom prst="rect">
            <a:avLst/>
          </a:prstGeom>
        </p:spPr>
      </p:pic>
      <p:sp>
        <p:nvSpPr>
          <p:cNvPr id="2" name="TextBox 1"/>
          <p:cNvSpPr txBox="1"/>
          <p:nvPr/>
        </p:nvSpPr>
        <p:spPr>
          <a:xfrm>
            <a:off x="3624635" y="953344"/>
            <a:ext cx="16273808" cy="2308324"/>
          </a:xfrm>
          <a:prstGeom prst="rect">
            <a:avLst/>
          </a:prstGeom>
          <a:noFill/>
        </p:spPr>
        <p:txBody>
          <a:bodyPr wrap="square" rtlCol="0">
            <a:spAutoFit/>
          </a:bodyPr>
          <a:lstStyle/>
          <a:p>
            <a:r>
              <a:rPr lang="en-US" sz="7200" b="1" dirty="0">
                <a:solidFill>
                  <a:schemeClr val="bg1"/>
                </a:solidFill>
              </a:rPr>
              <a:t>Universal Open Access Youth Work Consultation – webinar 24 June 2020</a:t>
            </a:r>
          </a:p>
        </p:txBody>
      </p:sp>
      <p:sp>
        <p:nvSpPr>
          <p:cNvPr id="9" name="TextBox 8"/>
          <p:cNvSpPr txBox="1"/>
          <p:nvPr/>
        </p:nvSpPr>
        <p:spPr>
          <a:xfrm>
            <a:off x="600299" y="5201816"/>
            <a:ext cx="19442160" cy="9571851"/>
          </a:xfrm>
          <a:prstGeom prst="rect">
            <a:avLst/>
          </a:prstGeom>
          <a:noFill/>
        </p:spPr>
        <p:txBody>
          <a:bodyPr wrap="square" rtlCol="0">
            <a:spAutoFit/>
          </a:bodyPr>
          <a:lstStyle/>
          <a:p>
            <a:r>
              <a:rPr lang="en-US" sz="6000" b="1" dirty="0">
                <a:solidFill>
                  <a:srgbClr val="74B22A"/>
                </a:solidFill>
              </a:rPr>
              <a:t>Contents:</a:t>
            </a:r>
          </a:p>
          <a:p>
            <a:pPr marL="857250" indent="-857250">
              <a:buFont typeface="Arial" panose="020B0604020202020204" pitchFamily="34" charset="0"/>
              <a:buChar char="•"/>
            </a:pPr>
            <a:r>
              <a:rPr lang="en-US" sz="6000" b="1" dirty="0">
                <a:solidFill>
                  <a:srgbClr val="74B22A"/>
                </a:solidFill>
              </a:rPr>
              <a:t>Welcome and introductions</a:t>
            </a:r>
          </a:p>
          <a:p>
            <a:pPr marL="857250" indent="-857250">
              <a:buFont typeface="Arial" panose="020B0604020202020204" pitchFamily="34" charset="0"/>
              <a:buChar char="•"/>
            </a:pPr>
            <a:r>
              <a:rPr lang="en-US" sz="6000" b="1" dirty="0">
                <a:solidFill>
                  <a:srgbClr val="74B22A"/>
                </a:solidFill>
              </a:rPr>
              <a:t>Overview of the Surrey County Council Youth Offer</a:t>
            </a:r>
          </a:p>
          <a:p>
            <a:pPr marL="857250" indent="-857250">
              <a:buFont typeface="Arial" panose="020B0604020202020204" pitchFamily="34" charset="0"/>
              <a:buChar char="•"/>
            </a:pPr>
            <a:r>
              <a:rPr lang="en-US" sz="6000" b="1" dirty="0">
                <a:solidFill>
                  <a:srgbClr val="74B22A"/>
                </a:solidFill>
              </a:rPr>
              <a:t>The Consultation Proposals</a:t>
            </a:r>
          </a:p>
          <a:p>
            <a:pPr marL="857250" indent="-857250">
              <a:buFont typeface="Arial" panose="020B0604020202020204" pitchFamily="34" charset="0"/>
              <a:buChar char="•"/>
            </a:pPr>
            <a:r>
              <a:rPr lang="en-US" sz="6000" b="1" dirty="0">
                <a:solidFill>
                  <a:srgbClr val="74B22A"/>
                </a:solidFill>
              </a:rPr>
              <a:t>Next steps and timescales</a:t>
            </a:r>
          </a:p>
          <a:p>
            <a:pPr marL="857250" indent="-857250">
              <a:buFont typeface="Arial" panose="020B0604020202020204" pitchFamily="34" charset="0"/>
              <a:buChar char="•"/>
            </a:pPr>
            <a:r>
              <a:rPr lang="en-US" sz="6000" b="1" dirty="0">
                <a:solidFill>
                  <a:srgbClr val="74B22A"/>
                </a:solidFill>
              </a:rPr>
              <a:t>Questions</a:t>
            </a:r>
          </a:p>
          <a:p>
            <a:pPr marL="857250" indent="-857250">
              <a:buFont typeface="Arial" panose="020B0604020202020204" pitchFamily="34" charset="0"/>
              <a:buChar char="•"/>
            </a:pPr>
            <a:endParaRPr lang="en-US" sz="6000" b="1" dirty="0">
              <a:solidFill>
                <a:srgbClr val="74B22A"/>
              </a:solidFill>
            </a:endParaRPr>
          </a:p>
          <a:p>
            <a:pPr marL="857250" indent="-857250">
              <a:buFont typeface="Arial" panose="020B0604020202020204" pitchFamily="34" charset="0"/>
              <a:buChar char="•"/>
            </a:pPr>
            <a:endParaRPr lang="en-US" sz="6000" b="1" dirty="0">
              <a:solidFill>
                <a:srgbClr val="74B22A"/>
              </a:solidFill>
            </a:endParaRPr>
          </a:p>
          <a:p>
            <a:pPr marL="857250" indent="-857250">
              <a:buFont typeface="Arial" panose="020B0604020202020204" pitchFamily="34" charset="0"/>
              <a:buChar char="•"/>
            </a:pPr>
            <a:endParaRPr lang="en-US" sz="4400" b="1" dirty="0">
              <a:solidFill>
                <a:srgbClr val="000000"/>
              </a:solidFill>
            </a:endParaRPr>
          </a:p>
          <a:p>
            <a:r>
              <a:rPr lang="en-US" sz="3200" b="1" dirty="0">
                <a:solidFill>
                  <a:srgbClr val="000000"/>
                </a:solidFill>
              </a:rPr>
              <a:t>Keep text to a minimum with key points and use simple images</a:t>
            </a:r>
          </a:p>
        </p:txBody>
      </p:sp>
      <p:pic>
        <p:nvPicPr>
          <p:cNvPr id="7" name="Picture 6"/>
          <p:cNvPicPr>
            <a:picLocks noChangeAspect="1"/>
          </p:cNvPicPr>
          <p:nvPr/>
        </p:nvPicPr>
        <p:blipFill>
          <a:blip r:embed="rId4"/>
          <a:stretch>
            <a:fillRect/>
          </a:stretch>
        </p:blipFill>
        <p:spPr>
          <a:xfrm>
            <a:off x="456283" y="665312"/>
            <a:ext cx="3024336" cy="3013051"/>
          </a:xfrm>
          <a:prstGeom prst="rect">
            <a:avLst/>
          </a:prstGeom>
        </p:spPr>
      </p:pic>
    </p:spTree>
    <p:extLst>
      <p:ext uri="{BB962C8B-B14F-4D97-AF65-F5344CB8AC3E}">
        <p14:creationId xmlns:p14="http://schemas.microsoft.com/office/powerpoint/2010/main" val="245766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a:off x="18929350" y="18570"/>
            <a:ext cx="5457825" cy="13716000"/>
          </a:xfrm>
          <a:custGeom>
            <a:avLst/>
            <a:gdLst/>
            <a:ahLst/>
            <a:cxnLst>
              <a:cxn ang="0">
                <a:pos x="0" y="1331"/>
              </a:cxn>
              <a:cxn ang="0">
                <a:pos x="529" y="1331"/>
              </a:cxn>
              <a:cxn ang="0">
                <a:pos x="529" y="1011"/>
              </a:cxn>
              <a:cxn ang="0">
                <a:pos x="403" y="494"/>
              </a:cxn>
              <a:cxn ang="0">
                <a:pos x="529" y="212"/>
              </a:cxn>
              <a:cxn ang="0">
                <a:pos x="529" y="0"/>
              </a:cxn>
              <a:cxn ang="0">
                <a:pos x="0" y="1331"/>
              </a:cxn>
            </a:cxnLst>
            <a:rect l="0" t="0" r="r" b="b"/>
            <a:pathLst>
              <a:path w="529" h="1331">
                <a:moveTo>
                  <a:pt x="0" y="1331"/>
                </a:moveTo>
                <a:cubicBezTo>
                  <a:pt x="529" y="1331"/>
                  <a:pt x="529" y="1331"/>
                  <a:pt x="529" y="1331"/>
                </a:cubicBezTo>
                <a:cubicBezTo>
                  <a:pt x="529" y="1011"/>
                  <a:pt x="529" y="1011"/>
                  <a:pt x="529" y="1011"/>
                </a:cubicBezTo>
                <a:cubicBezTo>
                  <a:pt x="458" y="862"/>
                  <a:pt x="396" y="712"/>
                  <a:pt x="403" y="494"/>
                </a:cubicBezTo>
                <a:cubicBezTo>
                  <a:pt x="408" y="339"/>
                  <a:pt x="461" y="247"/>
                  <a:pt x="529" y="212"/>
                </a:cubicBezTo>
                <a:cubicBezTo>
                  <a:pt x="529" y="0"/>
                  <a:pt x="529" y="0"/>
                  <a:pt x="529" y="0"/>
                </a:cubicBezTo>
                <a:cubicBezTo>
                  <a:pt x="269" y="314"/>
                  <a:pt x="37" y="753"/>
                  <a:pt x="0" y="1331"/>
                </a:cubicBezTo>
              </a:path>
            </a:pathLst>
          </a:custGeom>
          <a:solidFill>
            <a:srgbClr val="0047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6" name="Picture 5" descr="SCC-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842659" y="11466512"/>
            <a:ext cx="1908048" cy="1758696"/>
          </a:xfrm>
          <a:prstGeom prst="rect">
            <a:avLst/>
          </a:prstGeom>
        </p:spPr>
      </p:pic>
      <p:sp>
        <p:nvSpPr>
          <p:cNvPr id="8" name="TextBox 7"/>
          <p:cNvSpPr txBox="1"/>
          <p:nvPr/>
        </p:nvSpPr>
        <p:spPr>
          <a:xfrm>
            <a:off x="3825824" y="996556"/>
            <a:ext cx="18074008" cy="2308324"/>
          </a:xfrm>
          <a:prstGeom prst="rect">
            <a:avLst/>
          </a:prstGeom>
          <a:noFill/>
        </p:spPr>
        <p:txBody>
          <a:bodyPr wrap="square" rtlCol="0">
            <a:spAutoFit/>
          </a:bodyPr>
          <a:lstStyle/>
          <a:p>
            <a:r>
              <a:rPr lang="en-GB" sz="7200" b="1" dirty="0"/>
              <a:t>The Surrey County Council (SCC)</a:t>
            </a:r>
          </a:p>
          <a:p>
            <a:r>
              <a:rPr lang="en-GB" sz="7200" b="1" dirty="0"/>
              <a:t> Youth Offer</a:t>
            </a:r>
            <a:endParaRPr lang="en-US" sz="7200" b="1" dirty="0">
              <a:solidFill>
                <a:srgbClr val="004766"/>
              </a:solidFill>
            </a:endParaRPr>
          </a:p>
        </p:txBody>
      </p:sp>
      <p:sp>
        <p:nvSpPr>
          <p:cNvPr id="10" name="TextBox 9"/>
          <p:cNvSpPr txBox="1"/>
          <p:nvPr/>
        </p:nvSpPr>
        <p:spPr>
          <a:xfrm>
            <a:off x="1143374" y="2903173"/>
            <a:ext cx="17785976" cy="2677656"/>
          </a:xfrm>
          <a:prstGeom prst="rect">
            <a:avLst/>
          </a:prstGeom>
          <a:noFill/>
        </p:spPr>
        <p:txBody>
          <a:bodyPr wrap="square" rtlCol="0">
            <a:spAutoFit/>
          </a:bodyPr>
          <a:lstStyle/>
          <a:p>
            <a:pPr marL="857250" indent="-857250">
              <a:buFont typeface="Arial" panose="020B0604020202020204" pitchFamily="34" charset="0"/>
              <a:buChar char="•"/>
            </a:pPr>
            <a:endParaRPr lang="en-US" sz="3600" dirty="0">
              <a:solidFill>
                <a:srgbClr val="74B22A"/>
              </a:solidFill>
            </a:endParaRPr>
          </a:p>
          <a:p>
            <a:r>
              <a:rPr lang="en-US" sz="6000" dirty="0">
                <a:solidFill>
                  <a:srgbClr val="74B22A"/>
                </a:solidFill>
                <a:latin typeface="Calibri" panose="020F0502020204030204" pitchFamily="34" charset="0"/>
              </a:rPr>
              <a:t>.</a:t>
            </a:r>
          </a:p>
          <a:p>
            <a:pPr marL="857250" indent="-857250">
              <a:buFont typeface="Arial" panose="020B0604020202020204" pitchFamily="34" charset="0"/>
              <a:buChar char="•"/>
            </a:pPr>
            <a:endParaRPr lang="en-US" sz="7200" dirty="0">
              <a:solidFill>
                <a:srgbClr val="74B22A"/>
              </a:solidFill>
              <a:latin typeface="Calibri" panose="020F0502020204030204" pitchFamily="34" charset="0"/>
            </a:endParaRPr>
          </a:p>
        </p:txBody>
      </p:sp>
      <p:pic>
        <p:nvPicPr>
          <p:cNvPr id="9" name="Picture 8"/>
          <p:cNvPicPr>
            <a:picLocks noChangeAspect="1"/>
          </p:cNvPicPr>
          <p:nvPr/>
        </p:nvPicPr>
        <p:blipFill>
          <a:blip r:embed="rId3"/>
          <a:stretch>
            <a:fillRect/>
          </a:stretch>
        </p:blipFill>
        <p:spPr>
          <a:xfrm>
            <a:off x="456283" y="665312"/>
            <a:ext cx="3024336" cy="3013051"/>
          </a:xfrm>
          <a:prstGeom prst="rect">
            <a:avLst/>
          </a:prstGeom>
        </p:spPr>
      </p:pic>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845" y="3404519"/>
            <a:ext cx="17641960" cy="9095682"/>
          </a:xfrm>
          <a:prstGeom prst="rect">
            <a:avLst/>
          </a:prstGeom>
        </p:spPr>
      </p:pic>
    </p:spTree>
    <p:extLst>
      <p:ext uri="{BB962C8B-B14F-4D97-AF65-F5344CB8AC3E}">
        <p14:creationId xmlns:p14="http://schemas.microsoft.com/office/powerpoint/2010/main" val="447213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687" y="2996734"/>
            <a:ext cx="13753822" cy="7326597"/>
          </a:xfrm>
          <a:prstGeom prst="rect">
            <a:avLst/>
          </a:prstGeom>
        </p:spPr>
      </p:pic>
      <p:sp>
        <p:nvSpPr>
          <p:cNvPr id="5" name="Freeform 5"/>
          <p:cNvSpPr>
            <a:spLocks/>
          </p:cNvSpPr>
          <p:nvPr/>
        </p:nvSpPr>
        <p:spPr bwMode="auto">
          <a:xfrm>
            <a:off x="18929350" y="18570"/>
            <a:ext cx="5457825" cy="13716000"/>
          </a:xfrm>
          <a:custGeom>
            <a:avLst/>
            <a:gdLst/>
            <a:ahLst/>
            <a:cxnLst>
              <a:cxn ang="0">
                <a:pos x="0" y="1331"/>
              </a:cxn>
              <a:cxn ang="0">
                <a:pos x="529" y="1331"/>
              </a:cxn>
              <a:cxn ang="0">
                <a:pos x="529" y="1011"/>
              </a:cxn>
              <a:cxn ang="0">
                <a:pos x="403" y="494"/>
              </a:cxn>
              <a:cxn ang="0">
                <a:pos x="529" y="212"/>
              </a:cxn>
              <a:cxn ang="0">
                <a:pos x="529" y="0"/>
              </a:cxn>
              <a:cxn ang="0">
                <a:pos x="0" y="1331"/>
              </a:cxn>
            </a:cxnLst>
            <a:rect l="0" t="0" r="r" b="b"/>
            <a:pathLst>
              <a:path w="529" h="1331">
                <a:moveTo>
                  <a:pt x="0" y="1331"/>
                </a:moveTo>
                <a:cubicBezTo>
                  <a:pt x="529" y="1331"/>
                  <a:pt x="529" y="1331"/>
                  <a:pt x="529" y="1331"/>
                </a:cubicBezTo>
                <a:cubicBezTo>
                  <a:pt x="529" y="1011"/>
                  <a:pt x="529" y="1011"/>
                  <a:pt x="529" y="1011"/>
                </a:cubicBezTo>
                <a:cubicBezTo>
                  <a:pt x="458" y="862"/>
                  <a:pt x="396" y="712"/>
                  <a:pt x="403" y="494"/>
                </a:cubicBezTo>
                <a:cubicBezTo>
                  <a:pt x="408" y="339"/>
                  <a:pt x="461" y="247"/>
                  <a:pt x="529" y="212"/>
                </a:cubicBezTo>
                <a:cubicBezTo>
                  <a:pt x="529" y="0"/>
                  <a:pt x="529" y="0"/>
                  <a:pt x="529" y="0"/>
                </a:cubicBezTo>
                <a:cubicBezTo>
                  <a:pt x="269" y="314"/>
                  <a:pt x="37" y="753"/>
                  <a:pt x="0" y="1331"/>
                </a:cubicBezTo>
              </a:path>
            </a:pathLst>
          </a:custGeom>
          <a:solidFill>
            <a:srgbClr val="0047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6" name="Picture 5" descr="SCC-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842659" y="11466512"/>
            <a:ext cx="1908048" cy="1758696"/>
          </a:xfrm>
          <a:prstGeom prst="rect">
            <a:avLst/>
          </a:prstGeom>
        </p:spPr>
      </p:pic>
      <p:sp>
        <p:nvSpPr>
          <p:cNvPr id="10" name="TextBox 9"/>
          <p:cNvSpPr txBox="1"/>
          <p:nvPr/>
        </p:nvSpPr>
        <p:spPr>
          <a:xfrm>
            <a:off x="551915" y="2877313"/>
            <a:ext cx="17785976" cy="2677656"/>
          </a:xfrm>
          <a:prstGeom prst="rect">
            <a:avLst/>
          </a:prstGeom>
          <a:noFill/>
        </p:spPr>
        <p:txBody>
          <a:bodyPr wrap="square" rtlCol="0">
            <a:spAutoFit/>
          </a:bodyPr>
          <a:lstStyle/>
          <a:p>
            <a:pPr marL="857250" indent="-857250">
              <a:buFont typeface="Arial" panose="020B0604020202020204" pitchFamily="34" charset="0"/>
              <a:buChar char="•"/>
            </a:pPr>
            <a:endParaRPr lang="en-US" sz="3600" dirty="0">
              <a:solidFill>
                <a:srgbClr val="74B22A"/>
              </a:solidFill>
            </a:endParaRPr>
          </a:p>
          <a:p>
            <a:endParaRPr lang="en-US" sz="6000" dirty="0">
              <a:solidFill>
                <a:srgbClr val="74B22A"/>
              </a:solidFill>
              <a:latin typeface="Calibri" panose="020F0502020204030204" pitchFamily="34" charset="0"/>
            </a:endParaRPr>
          </a:p>
          <a:p>
            <a:pPr marL="857250" indent="-857250">
              <a:buFont typeface="Arial" panose="020B0604020202020204" pitchFamily="34" charset="0"/>
              <a:buChar char="•"/>
            </a:pPr>
            <a:endParaRPr lang="en-US" sz="7200" dirty="0">
              <a:solidFill>
                <a:srgbClr val="74B22A"/>
              </a:solidFill>
              <a:latin typeface="Calibri" panose="020F0502020204030204" pitchFamily="34" charset="0"/>
            </a:endParaRPr>
          </a:p>
        </p:txBody>
      </p:sp>
      <p:pic>
        <p:nvPicPr>
          <p:cNvPr id="9" name="Picture 8"/>
          <p:cNvPicPr>
            <a:picLocks noChangeAspect="1"/>
          </p:cNvPicPr>
          <p:nvPr/>
        </p:nvPicPr>
        <p:blipFill>
          <a:blip r:embed="rId4"/>
          <a:stretch>
            <a:fillRect/>
          </a:stretch>
        </p:blipFill>
        <p:spPr>
          <a:xfrm>
            <a:off x="456283" y="665312"/>
            <a:ext cx="3024336" cy="3013051"/>
          </a:xfrm>
          <a:prstGeom prst="rect">
            <a:avLst/>
          </a:prstGeom>
        </p:spPr>
      </p:pic>
      <p:sp>
        <p:nvSpPr>
          <p:cNvPr id="11" name="TextBox 10"/>
          <p:cNvSpPr txBox="1"/>
          <p:nvPr/>
        </p:nvSpPr>
        <p:spPr>
          <a:xfrm>
            <a:off x="3771646" y="1013426"/>
            <a:ext cx="9552795" cy="11726287"/>
          </a:xfrm>
          <a:prstGeom prst="rect">
            <a:avLst/>
          </a:prstGeom>
          <a:solidFill>
            <a:schemeClr val="tx2">
              <a:lumMod val="40000"/>
              <a:lumOff val="60000"/>
            </a:schemeClr>
          </a:solidFill>
        </p:spPr>
        <p:txBody>
          <a:bodyPr wrap="square" rtlCol="0">
            <a:spAutoFit/>
          </a:bodyPr>
          <a:lstStyle/>
          <a:p>
            <a:pPr algn="ctr"/>
            <a:r>
              <a:rPr lang="en-GB" sz="5400" b="1" dirty="0"/>
              <a:t>Safeguarding Adolescents Teams</a:t>
            </a:r>
          </a:p>
          <a:p>
            <a:pPr marL="571500" indent="-571500">
              <a:buFont typeface="Arial" panose="020B0604020202020204" pitchFamily="34" charset="0"/>
              <a:buChar char="•"/>
            </a:pPr>
            <a:endParaRPr lang="en-GB" sz="5400" dirty="0"/>
          </a:p>
          <a:p>
            <a:pPr marL="571500" indent="-571500">
              <a:buFont typeface="Arial" panose="020B0604020202020204" pitchFamily="34" charset="0"/>
              <a:buChar char="•"/>
            </a:pPr>
            <a:r>
              <a:rPr lang="en-GB" sz="5400" dirty="0"/>
              <a:t>8 Safeguarding Adolescents Teams</a:t>
            </a:r>
          </a:p>
          <a:p>
            <a:pPr marL="571500" indent="-571500">
              <a:buFont typeface="Arial" panose="020B0604020202020204" pitchFamily="34" charset="0"/>
              <a:buChar char="•"/>
            </a:pPr>
            <a:r>
              <a:rPr lang="en-GB" sz="5400" dirty="0"/>
              <a:t>Provides the statutory response for young people in need of help and protection</a:t>
            </a:r>
          </a:p>
          <a:p>
            <a:pPr marL="571500" indent="-571500">
              <a:buFont typeface="Arial" panose="020B0604020202020204" pitchFamily="34" charset="0"/>
              <a:buChar char="•"/>
            </a:pPr>
            <a:r>
              <a:rPr lang="en-GB" sz="5400" dirty="0"/>
              <a:t>Strengthening statutory responses to tackling exploitation and county lines</a:t>
            </a:r>
          </a:p>
          <a:p>
            <a:pPr marL="571500" indent="-571500">
              <a:buFont typeface="Arial" panose="020B0604020202020204" pitchFamily="34" charset="0"/>
              <a:buChar char="•"/>
            </a:pPr>
            <a:r>
              <a:rPr lang="en-GB" sz="5400" dirty="0"/>
              <a:t>Located in quadrant offices alongside Social Workers</a:t>
            </a:r>
          </a:p>
        </p:txBody>
      </p:sp>
    </p:spTree>
    <p:extLst>
      <p:ext uri="{BB962C8B-B14F-4D97-AF65-F5344CB8AC3E}">
        <p14:creationId xmlns:p14="http://schemas.microsoft.com/office/powerpoint/2010/main" val="1674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2069" y="3331018"/>
            <a:ext cx="16734920" cy="8555190"/>
          </a:xfrm>
          <a:prstGeom prst="rect">
            <a:avLst/>
          </a:prstGeom>
        </p:spPr>
      </p:pic>
      <p:sp>
        <p:nvSpPr>
          <p:cNvPr id="5" name="Freeform 5"/>
          <p:cNvSpPr>
            <a:spLocks/>
          </p:cNvSpPr>
          <p:nvPr/>
        </p:nvSpPr>
        <p:spPr bwMode="auto">
          <a:xfrm>
            <a:off x="18929350" y="18570"/>
            <a:ext cx="5457825" cy="13716000"/>
          </a:xfrm>
          <a:custGeom>
            <a:avLst/>
            <a:gdLst/>
            <a:ahLst/>
            <a:cxnLst>
              <a:cxn ang="0">
                <a:pos x="0" y="1331"/>
              </a:cxn>
              <a:cxn ang="0">
                <a:pos x="529" y="1331"/>
              </a:cxn>
              <a:cxn ang="0">
                <a:pos x="529" y="1011"/>
              </a:cxn>
              <a:cxn ang="0">
                <a:pos x="403" y="494"/>
              </a:cxn>
              <a:cxn ang="0">
                <a:pos x="529" y="212"/>
              </a:cxn>
              <a:cxn ang="0">
                <a:pos x="529" y="0"/>
              </a:cxn>
              <a:cxn ang="0">
                <a:pos x="0" y="1331"/>
              </a:cxn>
            </a:cxnLst>
            <a:rect l="0" t="0" r="r" b="b"/>
            <a:pathLst>
              <a:path w="529" h="1331">
                <a:moveTo>
                  <a:pt x="0" y="1331"/>
                </a:moveTo>
                <a:cubicBezTo>
                  <a:pt x="529" y="1331"/>
                  <a:pt x="529" y="1331"/>
                  <a:pt x="529" y="1331"/>
                </a:cubicBezTo>
                <a:cubicBezTo>
                  <a:pt x="529" y="1011"/>
                  <a:pt x="529" y="1011"/>
                  <a:pt x="529" y="1011"/>
                </a:cubicBezTo>
                <a:cubicBezTo>
                  <a:pt x="458" y="862"/>
                  <a:pt x="396" y="712"/>
                  <a:pt x="403" y="494"/>
                </a:cubicBezTo>
                <a:cubicBezTo>
                  <a:pt x="408" y="339"/>
                  <a:pt x="461" y="247"/>
                  <a:pt x="529" y="212"/>
                </a:cubicBezTo>
                <a:cubicBezTo>
                  <a:pt x="529" y="0"/>
                  <a:pt x="529" y="0"/>
                  <a:pt x="529" y="0"/>
                </a:cubicBezTo>
                <a:cubicBezTo>
                  <a:pt x="269" y="314"/>
                  <a:pt x="37" y="753"/>
                  <a:pt x="0" y="1331"/>
                </a:cubicBezTo>
              </a:path>
            </a:pathLst>
          </a:custGeom>
          <a:solidFill>
            <a:srgbClr val="0047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6" name="Picture 5" descr="SCC-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842659" y="11466512"/>
            <a:ext cx="1908048" cy="1758696"/>
          </a:xfrm>
          <a:prstGeom prst="rect">
            <a:avLst/>
          </a:prstGeom>
        </p:spPr>
      </p:pic>
      <p:sp>
        <p:nvSpPr>
          <p:cNvPr id="10" name="TextBox 9"/>
          <p:cNvSpPr txBox="1"/>
          <p:nvPr/>
        </p:nvSpPr>
        <p:spPr>
          <a:xfrm>
            <a:off x="0" y="2626459"/>
            <a:ext cx="17785976" cy="2677656"/>
          </a:xfrm>
          <a:prstGeom prst="rect">
            <a:avLst/>
          </a:prstGeom>
          <a:noFill/>
        </p:spPr>
        <p:txBody>
          <a:bodyPr wrap="square" rtlCol="0">
            <a:spAutoFit/>
          </a:bodyPr>
          <a:lstStyle/>
          <a:p>
            <a:pPr marL="857250" indent="-857250">
              <a:buFont typeface="Arial" panose="020B0604020202020204" pitchFamily="34" charset="0"/>
              <a:buChar char="•"/>
            </a:pPr>
            <a:endParaRPr lang="en-US" sz="3600" dirty="0">
              <a:solidFill>
                <a:srgbClr val="74B22A"/>
              </a:solidFill>
            </a:endParaRPr>
          </a:p>
          <a:p>
            <a:endParaRPr lang="en-US" sz="6000" dirty="0">
              <a:solidFill>
                <a:srgbClr val="74B22A"/>
              </a:solidFill>
              <a:latin typeface="Calibri" panose="020F0502020204030204" pitchFamily="34" charset="0"/>
            </a:endParaRPr>
          </a:p>
          <a:p>
            <a:pPr marL="857250" indent="-857250">
              <a:buFont typeface="Arial" panose="020B0604020202020204" pitchFamily="34" charset="0"/>
              <a:buChar char="•"/>
            </a:pPr>
            <a:endParaRPr lang="en-US" sz="7200" dirty="0">
              <a:solidFill>
                <a:srgbClr val="74B22A"/>
              </a:solidFill>
              <a:latin typeface="Calibri" panose="020F0502020204030204" pitchFamily="34" charset="0"/>
            </a:endParaRPr>
          </a:p>
        </p:txBody>
      </p:sp>
      <p:pic>
        <p:nvPicPr>
          <p:cNvPr id="9" name="Picture 8"/>
          <p:cNvPicPr>
            <a:picLocks noChangeAspect="1"/>
          </p:cNvPicPr>
          <p:nvPr/>
        </p:nvPicPr>
        <p:blipFill>
          <a:blip r:embed="rId4"/>
          <a:stretch>
            <a:fillRect/>
          </a:stretch>
        </p:blipFill>
        <p:spPr>
          <a:xfrm>
            <a:off x="456283" y="665312"/>
            <a:ext cx="3024336" cy="3013051"/>
          </a:xfrm>
          <a:prstGeom prst="rect">
            <a:avLst/>
          </a:prstGeom>
        </p:spPr>
      </p:pic>
      <p:sp>
        <p:nvSpPr>
          <p:cNvPr id="8" name="TextBox 7"/>
          <p:cNvSpPr txBox="1"/>
          <p:nvPr/>
        </p:nvSpPr>
        <p:spPr>
          <a:xfrm>
            <a:off x="3480619" y="2171837"/>
            <a:ext cx="8722025" cy="10372070"/>
          </a:xfrm>
          <a:prstGeom prst="rect">
            <a:avLst/>
          </a:prstGeom>
          <a:solidFill>
            <a:schemeClr val="accent4">
              <a:lumMod val="60000"/>
              <a:lumOff val="40000"/>
            </a:schemeClr>
          </a:solidFill>
        </p:spPr>
        <p:txBody>
          <a:bodyPr wrap="square" rtlCol="0">
            <a:spAutoFit/>
          </a:bodyPr>
          <a:lstStyle/>
          <a:p>
            <a:pPr algn="ctr"/>
            <a:r>
              <a:rPr lang="en-GB" sz="4800" b="1" dirty="0"/>
              <a:t>Targeted Youth Support</a:t>
            </a:r>
          </a:p>
          <a:p>
            <a:endParaRPr lang="en-GB" sz="4800" dirty="0"/>
          </a:p>
          <a:p>
            <a:pPr marL="685800" indent="-685800">
              <a:buFont typeface="Arial" panose="020B0604020202020204" pitchFamily="34" charset="0"/>
              <a:buChar char="•"/>
            </a:pPr>
            <a:r>
              <a:rPr lang="en-GB" sz="4800" dirty="0"/>
              <a:t>15  teams across the county </a:t>
            </a:r>
          </a:p>
          <a:p>
            <a:pPr marL="685800" indent="-685800">
              <a:buFont typeface="Arial" panose="020B0604020202020204" pitchFamily="34" charset="0"/>
              <a:buChar char="•"/>
            </a:pPr>
            <a:r>
              <a:rPr lang="en-GB" sz="4800" dirty="0"/>
              <a:t>Non statutory work, helping families early</a:t>
            </a:r>
          </a:p>
          <a:p>
            <a:pPr marL="685800" indent="-685800">
              <a:buFont typeface="Arial" panose="020B0604020202020204" pitchFamily="34" charset="0"/>
              <a:buChar char="•"/>
            </a:pPr>
            <a:r>
              <a:rPr lang="en-GB" sz="4800" dirty="0"/>
              <a:t>All cases allocated through the Early Help Hub</a:t>
            </a:r>
          </a:p>
          <a:p>
            <a:pPr marL="685800" indent="-685800">
              <a:buFont typeface="Arial" panose="020B0604020202020204" pitchFamily="34" charset="0"/>
              <a:buChar char="•"/>
            </a:pPr>
            <a:r>
              <a:rPr lang="en-GB" sz="4800" dirty="0"/>
              <a:t>Supporting young people needs such as exclusion from school, preventing offending,  reducing the risk of exploitation, emotional and mental health support</a:t>
            </a:r>
          </a:p>
          <a:p>
            <a:pPr marL="685800" indent="-685800">
              <a:buFont typeface="Arial" panose="020B0604020202020204" pitchFamily="34" charset="0"/>
              <a:buChar char="•"/>
            </a:pPr>
            <a:endParaRPr lang="en-GB" sz="4400" dirty="0"/>
          </a:p>
        </p:txBody>
      </p:sp>
    </p:spTree>
    <p:extLst>
      <p:ext uri="{BB962C8B-B14F-4D97-AF65-F5344CB8AC3E}">
        <p14:creationId xmlns:p14="http://schemas.microsoft.com/office/powerpoint/2010/main" val="316974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78" y="3801603"/>
            <a:ext cx="13817870" cy="7075818"/>
          </a:xfrm>
          <a:prstGeom prst="rect">
            <a:avLst/>
          </a:prstGeom>
        </p:spPr>
      </p:pic>
      <p:sp>
        <p:nvSpPr>
          <p:cNvPr id="5" name="Freeform 5"/>
          <p:cNvSpPr>
            <a:spLocks/>
          </p:cNvSpPr>
          <p:nvPr/>
        </p:nvSpPr>
        <p:spPr bwMode="auto">
          <a:xfrm>
            <a:off x="18929350" y="18570"/>
            <a:ext cx="5457825" cy="13716000"/>
          </a:xfrm>
          <a:custGeom>
            <a:avLst/>
            <a:gdLst/>
            <a:ahLst/>
            <a:cxnLst>
              <a:cxn ang="0">
                <a:pos x="0" y="1331"/>
              </a:cxn>
              <a:cxn ang="0">
                <a:pos x="529" y="1331"/>
              </a:cxn>
              <a:cxn ang="0">
                <a:pos x="529" y="1011"/>
              </a:cxn>
              <a:cxn ang="0">
                <a:pos x="403" y="494"/>
              </a:cxn>
              <a:cxn ang="0">
                <a:pos x="529" y="212"/>
              </a:cxn>
              <a:cxn ang="0">
                <a:pos x="529" y="0"/>
              </a:cxn>
              <a:cxn ang="0">
                <a:pos x="0" y="1331"/>
              </a:cxn>
            </a:cxnLst>
            <a:rect l="0" t="0" r="r" b="b"/>
            <a:pathLst>
              <a:path w="529" h="1331">
                <a:moveTo>
                  <a:pt x="0" y="1331"/>
                </a:moveTo>
                <a:cubicBezTo>
                  <a:pt x="529" y="1331"/>
                  <a:pt x="529" y="1331"/>
                  <a:pt x="529" y="1331"/>
                </a:cubicBezTo>
                <a:cubicBezTo>
                  <a:pt x="529" y="1011"/>
                  <a:pt x="529" y="1011"/>
                  <a:pt x="529" y="1011"/>
                </a:cubicBezTo>
                <a:cubicBezTo>
                  <a:pt x="458" y="862"/>
                  <a:pt x="396" y="712"/>
                  <a:pt x="403" y="494"/>
                </a:cubicBezTo>
                <a:cubicBezTo>
                  <a:pt x="408" y="339"/>
                  <a:pt x="461" y="247"/>
                  <a:pt x="529" y="212"/>
                </a:cubicBezTo>
                <a:cubicBezTo>
                  <a:pt x="529" y="0"/>
                  <a:pt x="529" y="0"/>
                  <a:pt x="529" y="0"/>
                </a:cubicBezTo>
                <a:cubicBezTo>
                  <a:pt x="269" y="314"/>
                  <a:pt x="37" y="753"/>
                  <a:pt x="0" y="1331"/>
                </a:cubicBezTo>
              </a:path>
            </a:pathLst>
          </a:custGeom>
          <a:solidFill>
            <a:srgbClr val="0047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6" name="Picture 5" descr="SCC-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842659" y="11466512"/>
            <a:ext cx="1908048" cy="1758696"/>
          </a:xfrm>
          <a:prstGeom prst="rect">
            <a:avLst/>
          </a:prstGeom>
        </p:spPr>
      </p:pic>
      <p:sp>
        <p:nvSpPr>
          <p:cNvPr id="10" name="TextBox 9"/>
          <p:cNvSpPr txBox="1"/>
          <p:nvPr/>
        </p:nvSpPr>
        <p:spPr>
          <a:xfrm>
            <a:off x="0" y="2626459"/>
            <a:ext cx="17785976" cy="2677656"/>
          </a:xfrm>
          <a:prstGeom prst="rect">
            <a:avLst/>
          </a:prstGeom>
          <a:noFill/>
        </p:spPr>
        <p:txBody>
          <a:bodyPr wrap="square" rtlCol="0">
            <a:spAutoFit/>
          </a:bodyPr>
          <a:lstStyle/>
          <a:p>
            <a:pPr marL="857250" indent="-857250">
              <a:buFont typeface="Arial" panose="020B0604020202020204" pitchFamily="34" charset="0"/>
              <a:buChar char="•"/>
            </a:pPr>
            <a:endParaRPr lang="en-US" sz="3600" dirty="0">
              <a:solidFill>
                <a:srgbClr val="74B22A"/>
              </a:solidFill>
            </a:endParaRPr>
          </a:p>
          <a:p>
            <a:endParaRPr lang="en-US" sz="6000" dirty="0">
              <a:solidFill>
                <a:srgbClr val="74B22A"/>
              </a:solidFill>
              <a:latin typeface="Calibri" panose="020F0502020204030204" pitchFamily="34" charset="0"/>
            </a:endParaRPr>
          </a:p>
          <a:p>
            <a:pPr marL="857250" indent="-857250">
              <a:buFont typeface="Arial" panose="020B0604020202020204" pitchFamily="34" charset="0"/>
              <a:buChar char="•"/>
            </a:pPr>
            <a:endParaRPr lang="en-US" sz="7200" dirty="0">
              <a:solidFill>
                <a:srgbClr val="74B22A"/>
              </a:solidFill>
              <a:latin typeface="Calibri" panose="020F0502020204030204" pitchFamily="34" charset="0"/>
            </a:endParaRPr>
          </a:p>
        </p:txBody>
      </p:sp>
      <p:pic>
        <p:nvPicPr>
          <p:cNvPr id="9" name="Picture 8"/>
          <p:cNvPicPr>
            <a:picLocks noChangeAspect="1"/>
          </p:cNvPicPr>
          <p:nvPr/>
        </p:nvPicPr>
        <p:blipFill>
          <a:blip r:embed="rId4"/>
          <a:stretch>
            <a:fillRect/>
          </a:stretch>
        </p:blipFill>
        <p:spPr>
          <a:xfrm>
            <a:off x="456283" y="665312"/>
            <a:ext cx="3024336" cy="3013051"/>
          </a:xfrm>
          <a:prstGeom prst="rect">
            <a:avLst/>
          </a:prstGeom>
        </p:spPr>
      </p:pic>
      <p:sp>
        <p:nvSpPr>
          <p:cNvPr id="11" name="TextBox 10"/>
          <p:cNvSpPr txBox="1"/>
          <p:nvPr/>
        </p:nvSpPr>
        <p:spPr>
          <a:xfrm>
            <a:off x="8651310" y="786665"/>
            <a:ext cx="9616083" cy="10679847"/>
          </a:xfrm>
          <a:prstGeom prst="rect">
            <a:avLst/>
          </a:prstGeom>
          <a:solidFill>
            <a:schemeClr val="accent2">
              <a:lumMod val="60000"/>
              <a:lumOff val="40000"/>
            </a:schemeClr>
          </a:solidFill>
        </p:spPr>
        <p:txBody>
          <a:bodyPr wrap="square" rtlCol="0">
            <a:spAutoFit/>
          </a:bodyPr>
          <a:lstStyle/>
          <a:p>
            <a:pPr algn="ctr"/>
            <a:r>
              <a:rPr lang="en-GB" sz="8800" dirty="0"/>
              <a:t>Early Help </a:t>
            </a:r>
          </a:p>
          <a:p>
            <a:endParaRPr lang="en-GB" sz="8800" dirty="0"/>
          </a:p>
          <a:p>
            <a:pPr marL="685800" indent="-685800">
              <a:buFont typeface="Arial" panose="020B0604020202020204" pitchFamily="34" charset="0"/>
              <a:buChar char="•"/>
            </a:pPr>
            <a:r>
              <a:rPr lang="en-GB" sz="5400" dirty="0"/>
              <a:t>Single lead provider for each district and borough</a:t>
            </a:r>
          </a:p>
          <a:p>
            <a:pPr marL="685800" indent="-685800">
              <a:buFont typeface="Arial" panose="020B0604020202020204" pitchFamily="34" charset="0"/>
              <a:buChar char="•"/>
            </a:pPr>
            <a:r>
              <a:rPr lang="en-GB" sz="5400" dirty="0"/>
              <a:t>Commissioned Providers:</a:t>
            </a:r>
          </a:p>
          <a:p>
            <a:pPr marL="685800" indent="-685800">
              <a:buFont typeface="Wingdings" panose="05000000000000000000" pitchFamily="2" charset="2"/>
              <a:buChar char="Ø"/>
            </a:pPr>
            <a:r>
              <a:rPr lang="en-GB" sz="5400" b="1" dirty="0"/>
              <a:t>Reigate and Banstead </a:t>
            </a:r>
            <a:r>
              <a:rPr lang="en-GB" sz="5400" dirty="0"/>
              <a:t>- YMCA Redhill and </a:t>
            </a:r>
            <a:r>
              <a:rPr lang="en-GB" sz="5400" dirty="0" err="1"/>
              <a:t>Welcare</a:t>
            </a:r>
            <a:r>
              <a:rPr lang="en-GB" sz="5400" dirty="0"/>
              <a:t> </a:t>
            </a:r>
          </a:p>
          <a:p>
            <a:pPr marL="685800" indent="-685800">
              <a:buFont typeface="Wingdings" panose="05000000000000000000" pitchFamily="2" charset="2"/>
              <a:buChar char="Ø"/>
            </a:pPr>
            <a:r>
              <a:rPr lang="en-GB" sz="5400" b="1" dirty="0"/>
              <a:t>Rest of County  </a:t>
            </a:r>
            <a:r>
              <a:rPr lang="en-GB" sz="5400" dirty="0"/>
              <a:t>-Surrey Care Trust in partnership with </a:t>
            </a:r>
            <a:r>
              <a:rPr lang="en-GB" sz="5400" dirty="0" err="1"/>
              <a:t>Homestart</a:t>
            </a:r>
            <a:r>
              <a:rPr lang="en-GB" sz="5400" dirty="0"/>
              <a:t> .</a:t>
            </a:r>
          </a:p>
          <a:p>
            <a:endParaRPr lang="en-US" sz="4000" dirty="0"/>
          </a:p>
          <a:p>
            <a:pPr marL="685800" indent="-685800">
              <a:buFont typeface="Arial" panose="020B0604020202020204" pitchFamily="34" charset="0"/>
              <a:buChar char="•"/>
            </a:pPr>
            <a:endParaRPr lang="en-GB" sz="4000" dirty="0"/>
          </a:p>
        </p:txBody>
      </p:sp>
    </p:spTree>
    <p:extLst>
      <p:ext uri="{BB962C8B-B14F-4D97-AF65-F5344CB8AC3E}">
        <p14:creationId xmlns:p14="http://schemas.microsoft.com/office/powerpoint/2010/main" val="11911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20" y="3888510"/>
            <a:ext cx="15075366" cy="7839190"/>
          </a:xfrm>
          <a:prstGeom prst="rect">
            <a:avLst/>
          </a:prstGeom>
        </p:spPr>
      </p:pic>
      <p:sp>
        <p:nvSpPr>
          <p:cNvPr id="5" name="Freeform 5"/>
          <p:cNvSpPr>
            <a:spLocks/>
          </p:cNvSpPr>
          <p:nvPr/>
        </p:nvSpPr>
        <p:spPr bwMode="auto">
          <a:xfrm>
            <a:off x="18929350" y="18570"/>
            <a:ext cx="5457825" cy="13716000"/>
          </a:xfrm>
          <a:custGeom>
            <a:avLst/>
            <a:gdLst/>
            <a:ahLst/>
            <a:cxnLst>
              <a:cxn ang="0">
                <a:pos x="0" y="1331"/>
              </a:cxn>
              <a:cxn ang="0">
                <a:pos x="529" y="1331"/>
              </a:cxn>
              <a:cxn ang="0">
                <a:pos x="529" y="1011"/>
              </a:cxn>
              <a:cxn ang="0">
                <a:pos x="403" y="494"/>
              </a:cxn>
              <a:cxn ang="0">
                <a:pos x="529" y="212"/>
              </a:cxn>
              <a:cxn ang="0">
                <a:pos x="529" y="0"/>
              </a:cxn>
              <a:cxn ang="0">
                <a:pos x="0" y="1331"/>
              </a:cxn>
            </a:cxnLst>
            <a:rect l="0" t="0" r="r" b="b"/>
            <a:pathLst>
              <a:path w="529" h="1331">
                <a:moveTo>
                  <a:pt x="0" y="1331"/>
                </a:moveTo>
                <a:cubicBezTo>
                  <a:pt x="529" y="1331"/>
                  <a:pt x="529" y="1331"/>
                  <a:pt x="529" y="1331"/>
                </a:cubicBezTo>
                <a:cubicBezTo>
                  <a:pt x="529" y="1011"/>
                  <a:pt x="529" y="1011"/>
                  <a:pt x="529" y="1011"/>
                </a:cubicBezTo>
                <a:cubicBezTo>
                  <a:pt x="458" y="862"/>
                  <a:pt x="396" y="712"/>
                  <a:pt x="403" y="494"/>
                </a:cubicBezTo>
                <a:cubicBezTo>
                  <a:pt x="408" y="339"/>
                  <a:pt x="461" y="247"/>
                  <a:pt x="529" y="212"/>
                </a:cubicBezTo>
                <a:cubicBezTo>
                  <a:pt x="529" y="0"/>
                  <a:pt x="529" y="0"/>
                  <a:pt x="529" y="0"/>
                </a:cubicBezTo>
                <a:cubicBezTo>
                  <a:pt x="269" y="314"/>
                  <a:pt x="37" y="753"/>
                  <a:pt x="0" y="1331"/>
                </a:cubicBezTo>
              </a:path>
            </a:pathLst>
          </a:custGeom>
          <a:solidFill>
            <a:srgbClr val="0047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6" name="Picture 5" descr="SCC-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842659" y="11466512"/>
            <a:ext cx="1908048" cy="1758696"/>
          </a:xfrm>
          <a:prstGeom prst="rect">
            <a:avLst/>
          </a:prstGeom>
        </p:spPr>
      </p:pic>
      <p:sp>
        <p:nvSpPr>
          <p:cNvPr id="10" name="TextBox 9"/>
          <p:cNvSpPr txBox="1"/>
          <p:nvPr/>
        </p:nvSpPr>
        <p:spPr>
          <a:xfrm>
            <a:off x="0" y="2626459"/>
            <a:ext cx="17785976" cy="2677656"/>
          </a:xfrm>
          <a:prstGeom prst="rect">
            <a:avLst/>
          </a:prstGeom>
          <a:noFill/>
        </p:spPr>
        <p:txBody>
          <a:bodyPr wrap="square" rtlCol="0">
            <a:spAutoFit/>
          </a:bodyPr>
          <a:lstStyle/>
          <a:p>
            <a:pPr marL="857250" indent="-857250">
              <a:buFont typeface="Arial" panose="020B0604020202020204" pitchFamily="34" charset="0"/>
              <a:buChar char="•"/>
            </a:pPr>
            <a:endParaRPr lang="en-US" sz="3600" dirty="0">
              <a:solidFill>
                <a:srgbClr val="74B22A"/>
              </a:solidFill>
            </a:endParaRPr>
          </a:p>
          <a:p>
            <a:endParaRPr lang="en-US" sz="6000" dirty="0">
              <a:solidFill>
                <a:srgbClr val="74B22A"/>
              </a:solidFill>
              <a:latin typeface="Calibri" panose="020F0502020204030204" pitchFamily="34" charset="0"/>
            </a:endParaRPr>
          </a:p>
          <a:p>
            <a:pPr marL="857250" indent="-857250">
              <a:buFont typeface="Arial" panose="020B0604020202020204" pitchFamily="34" charset="0"/>
              <a:buChar char="•"/>
            </a:pPr>
            <a:endParaRPr lang="en-US" sz="7200" dirty="0">
              <a:solidFill>
                <a:srgbClr val="74B22A"/>
              </a:solidFill>
              <a:latin typeface="Calibri" panose="020F0502020204030204" pitchFamily="34" charset="0"/>
            </a:endParaRPr>
          </a:p>
        </p:txBody>
      </p:sp>
      <p:pic>
        <p:nvPicPr>
          <p:cNvPr id="9" name="Picture 8"/>
          <p:cNvPicPr>
            <a:picLocks noChangeAspect="1"/>
          </p:cNvPicPr>
          <p:nvPr/>
        </p:nvPicPr>
        <p:blipFill>
          <a:blip r:embed="rId4"/>
          <a:stretch>
            <a:fillRect/>
          </a:stretch>
        </p:blipFill>
        <p:spPr>
          <a:xfrm>
            <a:off x="456283" y="665312"/>
            <a:ext cx="3024336" cy="3013051"/>
          </a:xfrm>
          <a:prstGeom prst="rect">
            <a:avLst/>
          </a:prstGeom>
        </p:spPr>
      </p:pic>
      <p:sp>
        <p:nvSpPr>
          <p:cNvPr id="8" name="TextBox 7"/>
          <p:cNvSpPr txBox="1"/>
          <p:nvPr/>
        </p:nvSpPr>
        <p:spPr>
          <a:xfrm>
            <a:off x="8377163" y="1025352"/>
            <a:ext cx="10552187" cy="10987623"/>
          </a:xfrm>
          <a:prstGeom prst="rect">
            <a:avLst/>
          </a:prstGeom>
          <a:solidFill>
            <a:srgbClr val="92D050"/>
          </a:solidFill>
        </p:spPr>
        <p:txBody>
          <a:bodyPr wrap="square" rtlCol="0">
            <a:spAutoFit/>
          </a:bodyPr>
          <a:lstStyle/>
          <a:p>
            <a:pPr algn="ctr"/>
            <a:r>
              <a:rPr lang="en-GB" sz="6000" b="1" dirty="0"/>
              <a:t>Universal Open Access Youth Work </a:t>
            </a:r>
          </a:p>
          <a:p>
            <a:pPr algn="ctr"/>
            <a:r>
              <a:rPr lang="en-GB" sz="6000" b="1" dirty="0"/>
              <a:t>(this consultation)</a:t>
            </a:r>
          </a:p>
          <a:p>
            <a:pPr marL="685800" indent="-685800">
              <a:buFont typeface="Arial" panose="020B0604020202020204" pitchFamily="34" charset="0"/>
              <a:buChar char="•"/>
            </a:pPr>
            <a:endParaRPr lang="en-GB" sz="4000" dirty="0"/>
          </a:p>
          <a:p>
            <a:pPr marL="685800" indent="-685800">
              <a:buFont typeface="Arial" panose="020B0604020202020204" pitchFamily="34" charset="0"/>
              <a:buChar char="•"/>
            </a:pPr>
            <a:r>
              <a:rPr lang="en-GB" sz="4400" dirty="0"/>
              <a:t>Currently spending £975k a year on buildings, £650K on universal open access youth work team</a:t>
            </a:r>
          </a:p>
          <a:p>
            <a:pPr marL="685800" indent="-685800">
              <a:buFont typeface="Arial" panose="020B0604020202020204" pitchFamily="34" charset="0"/>
              <a:buChar char="•"/>
            </a:pPr>
            <a:r>
              <a:rPr lang="en-GB" sz="4400" dirty="0"/>
              <a:t>30 youth centres owned or leased by the council.</a:t>
            </a:r>
          </a:p>
          <a:p>
            <a:pPr marL="685800" indent="-685800">
              <a:buFont typeface="Arial" panose="020B0604020202020204" pitchFamily="34" charset="0"/>
              <a:buChar char="•"/>
            </a:pPr>
            <a:r>
              <a:rPr lang="en-GB" sz="4400" dirty="0"/>
              <a:t>Small number of additional delivery sites not owned or leased by SCC</a:t>
            </a:r>
          </a:p>
          <a:p>
            <a:pPr marL="685800" indent="-685800">
              <a:buFont typeface="Arial" panose="020B0604020202020204" pitchFamily="34" charset="0"/>
              <a:buChar char="•"/>
            </a:pPr>
            <a:r>
              <a:rPr lang="en-GB" sz="4400" dirty="0"/>
              <a:t>Mixture of open access youth work and some closed groups for specific needs</a:t>
            </a:r>
          </a:p>
          <a:p>
            <a:pPr marL="685800" indent="-685800">
              <a:buFont typeface="Arial" panose="020B0604020202020204" pitchFamily="34" charset="0"/>
              <a:buChar char="•"/>
            </a:pPr>
            <a:endParaRPr lang="en-GB" sz="4800" dirty="0"/>
          </a:p>
        </p:txBody>
      </p:sp>
    </p:spTree>
    <p:extLst>
      <p:ext uri="{BB962C8B-B14F-4D97-AF65-F5344CB8AC3E}">
        <p14:creationId xmlns:p14="http://schemas.microsoft.com/office/powerpoint/2010/main" val="107982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Freeform 6"/>
          <p:cNvSpPr>
            <a:spLocks/>
          </p:cNvSpPr>
          <p:nvPr/>
        </p:nvSpPr>
        <p:spPr bwMode="auto">
          <a:xfrm>
            <a:off x="20995705" y="0"/>
            <a:ext cx="3391470" cy="13716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004766"/>
          </a:solidFill>
          <a:ln w="9525">
            <a:noFill/>
            <a:round/>
            <a:headEnd/>
            <a:tailEnd/>
          </a:ln>
        </p:spPr>
        <p:txBody>
          <a:bodyPr vert="horz" wrap="square" lIns="217728" tIns="108864" rIns="217728" bIns="108864" numCol="1" anchor="t" anchorCtr="0" compatLnSpc="1">
            <a:prstTxWarp prst="textNoShape">
              <a:avLst/>
            </a:prstTxWarp>
          </a:bodyPr>
          <a:lstStyle/>
          <a:p>
            <a:endParaRPr lang="en-GB"/>
          </a:p>
        </p:txBody>
      </p:sp>
      <p:pic>
        <p:nvPicPr>
          <p:cNvPr id="5" name="Picture 4" descr="SCC-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842659" y="665312"/>
            <a:ext cx="1908048" cy="1758696"/>
          </a:xfrm>
          <a:prstGeom prst="rect">
            <a:avLst/>
          </a:prstGeom>
        </p:spPr>
      </p:pic>
      <p:pic>
        <p:nvPicPr>
          <p:cNvPr id="8" name="Picture 7"/>
          <p:cNvPicPr>
            <a:picLocks noChangeAspect="1"/>
          </p:cNvPicPr>
          <p:nvPr/>
        </p:nvPicPr>
        <p:blipFill>
          <a:blip r:embed="rId3"/>
          <a:stretch>
            <a:fillRect/>
          </a:stretch>
        </p:blipFill>
        <p:spPr>
          <a:xfrm>
            <a:off x="456283" y="665312"/>
            <a:ext cx="3024336" cy="3013051"/>
          </a:xfrm>
          <a:prstGeom prst="rect">
            <a:avLst/>
          </a:prstGeom>
        </p:spPr>
      </p:pic>
      <p:pic>
        <p:nvPicPr>
          <p:cNvPr id="4" name="Picture 3" descr="A picture containing text, map&#10;&#10;Description automatically generated">
            <a:extLst>
              <a:ext uri="{FF2B5EF4-FFF2-40B4-BE49-F238E27FC236}">
                <a16:creationId xmlns:a16="http://schemas.microsoft.com/office/drawing/2014/main" id="{ABB4D037-25CB-6143-8299-A57374940D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1801" y="3021544"/>
            <a:ext cx="12804576" cy="9603432"/>
          </a:xfrm>
          <a:prstGeom prst="rect">
            <a:avLst/>
          </a:prstGeom>
        </p:spPr>
      </p:pic>
      <p:sp>
        <p:nvSpPr>
          <p:cNvPr id="6" name="TextBox 5">
            <a:extLst>
              <a:ext uri="{FF2B5EF4-FFF2-40B4-BE49-F238E27FC236}">
                <a16:creationId xmlns:a16="http://schemas.microsoft.com/office/drawing/2014/main" id="{F8AE3652-4C44-9948-A504-15FFF89E85AC}"/>
              </a:ext>
            </a:extLst>
          </p:cNvPr>
          <p:cNvSpPr txBox="1"/>
          <p:nvPr/>
        </p:nvSpPr>
        <p:spPr>
          <a:xfrm>
            <a:off x="3840659" y="2142639"/>
            <a:ext cx="3816424" cy="3785652"/>
          </a:xfrm>
          <a:prstGeom prst="rect">
            <a:avLst/>
          </a:prstGeom>
          <a:solidFill>
            <a:schemeClr val="accent3"/>
          </a:solidFill>
        </p:spPr>
        <p:txBody>
          <a:bodyPr wrap="square" rtlCol="0">
            <a:spAutoFit/>
          </a:bodyPr>
          <a:lstStyle/>
          <a:p>
            <a:pPr lvl="0" algn="ctr"/>
            <a:r>
              <a:rPr lang="en-GB" sz="2400" b="1" dirty="0"/>
              <a:t>NORTH WEST SURREY</a:t>
            </a:r>
          </a:p>
          <a:p>
            <a:pPr lvl="0"/>
            <a:endParaRPr lang="en-GB" sz="2400" dirty="0"/>
          </a:p>
          <a:p>
            <a:pPr marL="342900" lvl="0" indent="-342900">
              <a:buFont typeface="Arial" panose="020B0604020202020204" pitchFamily="34" charset="0"/>
              <a:buChar char="•"/>
            </a:pPr>
            <a:r>
              <a:rPr lang="en-GB" sz="2400" b="1" dirty="0"/>
              <a:t>Sheerwater</a:t>
            </a:r>
            <a:r>
              <a:rPr lang="en-GB" sz="2400" dirty="0"/>
              <a:t>, Woking</a:t>
            </a:r>
          </a:p>
          <a:p>
            <a:pPr marL="342900" lvl="0" indent="-342900">
              <a:buFont typeface="Arial" panose="020B0604020202020204" pitchFamily="34" charset="0"/>
              <a:buChar char="•"/>
            </a:pPr>
            <a:r>
              <a:rPr lang="en-GB" sz="2400" b="1" dirty="0"/>
              <a:t>Addlestone</a:t>
            </a:r>
          </a:p>
          <a:p>
            <a:pPr marL="342900" lvl="0" indent="-342900">
              <a:buFont typeface="Arial" panose="020B0604020202020204" pitchFamily="34" charset="0"/>
              <a:buChar char="•"/>
            </a:pPr>
            <a:r>
              <a:rPr lang="en-GB" sz="2400" b="1" dirty="0"/>
              <a:t>Old Dean</a:t>
            </a:r>
            <a:r>
              <a:rPr lang="en-GB" sz="2400" dirty="0"/>
              <a:t>, Camberley</a:t>
            </a:r>
          </a:p>
          <a:p>
            <a:pPr marL="342900" lvl="0" indent="-342900">
              <a:buFont typeface="Arial" panose="020B0604020202020204" pitchFamily="34" charset="0"/>
              <a:buChar char="•"/>
            </a:pPr>
            <a:r>
              <a:rPr lang="en-GB" sz="2400" b="1" dirty="0"/>
              <a:t>Egham</a:t>
            </a:r>
          </a:p>
          <a:p>
            <a:pPr marL="342900" lvl="0" indent="-342900">
              <a:buFont typeface="Arial" panose="020B0604020202020204" pitchFamily="34" charset="0"/>
              <a:buChar char="•"/>
            </a:pPr>
            <a:r>
              <a:rPr lang="en-GB" sz="2400" b="1" dirty="0"/>
              <a:t>Frimley Green</a:t>
            </a:r>
          </a:p>
          <a:p>
            <a:pPr marL="342900" lvl="0" indent="-342900">
              <a:buFont typeface="Arial" panose="020B0604020202020204" pitchFamily="34" charset="0"/>
              <a:buChar char="•"/>
            </a:pPr>
            <a:r>
              <a:rPr lang="en-GB" sz="2400" b="1" dirty="0"/>
              <a:t>WYAC</a:t>
            </a:r>
            <a:r>
              <a:rPr lang="en-GB" sz="2400" dirty="0"/>
              <a:t>, Woking</a:t>
            </a:r>
          </a:p>
          <a:p>
            <a:pPr marL="342900" lvl="0" indent="-342900">
              <a:buFont typeface="Arial" panose="020B0604020202020204" pitchFamily="34" charset="0"/>
              <a:buChar char="•"/>
            </a:pPr>
            <a:r>
              <a:rPr lang="en-GB" sz="2400" b="1" dirty="0"/>
              <a:t>Lakers</a:t>
            </a:r>
            <a:r>
              <a:rPr lang="en-GB" sz="2400" dirty="0"/>
              <a:t>, Woking</a:t>
            </a:r>
          </a:p>
          <a:p>
            <a:pPr lvl="0"/>
            <a:endParaRPr lang="en-GB" sz="2400" dirty="0"/>
          </a:p>
        </p:txBody>
      </p:sp>
      <p:sp>
        <p:nvSpPr>
          <p:cNvPr id="7" name="TextBox 6">
            <a:extLst>
              <a:ext uri="{FF2B5EF4-FFF2-40B4-BE49-F238E27FC236}">
                <a16:creationId xmlns:a16="http://schemas.microsoft.com/office/drawing/2014/main" id="{A8781F7A-A527-6343-AAD7-ADDAEFEBD280}"/>
              </a:ext>
            </a:extLst>
          </p:cNvPr>
          <p:cNvSpPr txBox="1"/>
          <p:nvPr/>
        </p:nvSpPr>
        <p:spPr>
          <a:xfrm>
            <a:off x="3854474" y="7915191"/>
            <a:ext cx="3816424" cy="2923877"/>
          </a:xfrm>
          <a:prstGeom prst="rect">
            <a:avLst/>
          </a:prstGeom>
          <a:solidFill>
            <a:schemeClr val="accent3"/>
          </a:solidFill>
        </p:spPr>
        <p:txBody>
          <a:bodyPr wrap="square" rtlCol="0">
            <a:spAutoFit/>
          </a:bodyPr>
          <a:lstStyle/>
          <a:p>
            <a:pPr lvl="0" algn="ctr"/>
            <a:r>
              <a:rPr lang="en-GB" sz="2400" b="1" dirty="0"/>
              <a:t>SOUTH WEST SURREY</a:t>
            </a:r>
          </a:p>
          <a:p>
            <a:pPr lvl="0"/>
            <a:endParaRPr lang="en-GB" sz="4000" dirty="0"/>
          </a:p>
          <a:p>
            <a:pPr marL="342900" lvl="0" indent="-342900">
              <a:buFont typeface="Arial" panose="020B0604020202020204" pitchFamily="34" charset="0"/>
              <a:buChar char="•"/>
            </a:pPr>
            <a:r>
              <a:rPr lang="en-GB" sz="2400" b="1" dirty="0"/>
              <a:t>Sandy Hill</a:t>
            </a:r>
            <a:r>
              <a:rPr lang="en-GB" sz="2400" dirty="0"/>
              <a:t>, Farnham</a:t>
            </a:r>
          </a:p>
          <a:p>
            <a:pPr marL="342900" lvl="0" indent="-342900">
              <a:buFont typeface="Arial" panose="020B0604020202020204" pitchFamily="34" charset="0"/>
              <a:buChar char="•"/>
            </a:pPr>
            <a:r>
              <a:rPr lang="en-GB" sz="2400" b="1" dirty="0"/>
              <a:t>Ash</a:t>
            </a:r>
            <a:r>
              <a:rPr lang="en-GB" sz="2400" dirty="0"/>
              <a:t>, Aldershot</a:t>
            </a:r>
          </a:p>
          <a:p>
            <a:pPr marL="342900" lvl="0" indent="-342900">
              <a:buFont typeface="Arial" panose="020B0604020202020204" pitchFamily="34" charset="0"/>
              <a:buChar char="•"/>
            </a:pPr>
            <a:r>
              <a:rPr lang="en-GB" sz="2400" b="1" dirty="0"/>
              <a:t>Discovery</a:t>
            </a:r>
            <a:r>
              <a:rPr lang="en-GB" sz="2400" dirty="0"/>
              <a:t>, Guildford</a:t>
            </a:r>
          </a:p>
          <a:p>
            <a:pPr lvl="0"/>
            <a:endParaRPr lang="en-GB" sz="2400" dirty="0"/>
          </a:p>
          <a:p>
            <a:pPr lvl="0"/>
            <a:endParaRPr lang="en-GB" sz="2400" dirty="0"/>
          </a:p>
        </p:txBody>
      </p:sp>
      <p:sp>
        <p:nvSpPr>
          <p:cNvPr id="10" name="TextBox 9">
            <a:extLst>
              <a:ext uri="{FF2B5EF4-FFF2-40B4-BE49-F238E27FC236}">
                <a16:creationId xmlns:a16="http://schemas.microsoft.com/office/drawing/2014/main" id="{72FC7DE1-0866-2240-B355-2A07027344C1}"/>
              </a:ext>
            </a:extLst>
          </p:cNvPr>
          <p:cNvSpPr txBox="1"/>
          <p:nvPr/>
        </p:nvSpPr>
        <p:spPr>
          <a:xfrm>
            <a:off x="13624124" y="665312"/>
            <a:ext cx="5836917" cy="4893647"/>
          </a:xfrm>
          <a:prstGeom prst="rect">
            <a:avLst/>
          </a:prstGeom>
          <a:solidFill>
            <a:schemeClr val="accent3"/>
          </a:solidFill>
        </p:spPr>
        <p:txBody>
          <a:bodyPr wrap="square" rtlCol="0">
            <a:spAutoFit/>
          </a:bodyPr>
          <a:lstStyle/>
          <a:p>
            <a:pPr lvl="0" algn="ctr"/>
            <a:r>
              <a:rPr lang="en-GB" sz="2400" b="1" dirty="0"/>
              <a:t>NORTH EAST SURREY</a:t>
            </a:r>
          </a:p>
          <a:p>
            <a:pPr lvl="0"/>
            <a:endParaRPr lang="en-GB" sz="2400" dirty="0"/>
          </a:p>
          <a:p>
            <a:pPr marL="342900" lvl="0" indent="-342900">
              <a:buFont typeface="Arial" panose="020B0604020202020204" pitchFamily="34" charset="0"/>
              <a:buChar char="•"/>
            </a:pPr>
            <a:r>
              <a:rPr lang="en-GB" sz="2400" b="1" dirty="0"/>
              <a:t>Claygate</a:t>
            </a:r>
          </a:p>
          <a:p>
            <a:pPr marL="342900" lvl="0" indent="-342900">
              <a:buFont typeface="Arial" panose="020B0604020202020204" pitchFamily="34" charset="0"/>
              <a:buChar char="•"/>
            </a:pPr>
            <a:r>
              <a:rPr lang="en-GB" sz="2400" b="1" dirty="0"/>
              <a:t>Molesey, </a:t>
            </a:r>
            <a:r>
              <a:rPr lang="en-GB" sz="2400" dirty="0"/>
              <a:t>West Molesey</a:t>
            </a:r>
          </a:p>
          <a:p>
            <a:pPr marL="342900" lvl="0" indent="-342900">
              <a:buFont typeface="Arial" panose="020B0604020202020204" pitchFamily="34" charset="0"/>
              <a:buChar char="•"/>
            </a:pPr>
            <a:r>
              <a:rPr lang="en-GB" sz="2400" b="1" dirty="0"/>
              <a:t>Walton</a:t>
            </a:r>
            <a:r>
              <a:rPr lang="en-GB" sz="2400" dirty="0"/>
              <a:t>, Walton on Thames</a:t>
            </a:r>
          </a:p>
          <a:p>
            <a:pPr marL="342900" lvl="0" indent="-342900">
              <a:buFont typeface="Arial" panose="020B0604020202020204" pitchFamily="34" charset="0"/>
              <a:buChar char="•"/>
            </a:pPr>
            <a:r>
              <a:rPr lang="en-GB" sz="2400" b="1" dirty="0"/>
              <a:t>Focus</a:t>
            </a:r>
            <a:r>
              <a:rPr lang="en-GB" sz="2400" dirty="0"/>
              <a:t>, Epsom</a:t>
            </a:r>
          </a:p>
          <a:p>
            <a:pPr marL="342900" lvl="0" indent="-342900">
              <a:buFont typeface="Arial" panose="020B0604020202020204" pitchFamily="34" charset="0"/>
              <a:buChar char="•"/>
            </a:pPr>
            <a:r>
              <a:rPr lang="en-GB" sz="2400" b="1" dirty="0"/>
              <a:t>The Edge</a:t>
            </a:r>
            <a:r>
              <a:rPr lang="en-GB" sz="2400" dirty="0"/>
              <a:t>, Epsom</a:t>
            </a:r>
          </a:p>
          <a:p>
            <a:pPr marL="342900" lvl="0" indent="-342900">
              <a:buFont typeface="Arial" panose="020B0604020202020204" pitchFamily="34" charset="0"/>
              <a:buChar char="•"/>
            </a:pPr>
            <a:r>
              <a:rPr lang="en-GB" sz="2400" b="1" dirty="0"/>
              <a:t>Stanwell</a:t>
            </a:r>
            <a:r>
              <a:rPr lang="en-GB" sz="2400" dirty="0"/>
              <a:t>, Staines</a:t>
            </a:r>
          </a:p>
          <a:p>
            <a:pPr marL="342900" lvl="0" indent="-342900">
              <a:buFont typeface="Arial" panose="020B0604020202020204" pitchFamily="34" charset="0"/>
              <a:buChar char="•"/>
            </a:pPr>
            <a:r>
              <a:rPr lang="en-GB" sz="2400" b="1" dirty="0" err="1"/>
              <a:t>Leacroft</a:t>
            </a:r>
            <a:r>
              <a:rPr lang="en-GB" sz="2400" dirty="0"/>
              <a:t>, Staines</a:t>
            </a:r>
          </a:p>
          <a:p>
            <a:pPr marL="342900" lvl="0" indent="-342900">
              <a:buFont typeface="Arial" panose="020B0604020202020204" pitchFamily="34" charset="0"/>
              <a:buChar char="•"/>
            </a:pPr>
            <a:r>
              <a:rPr lang="en-GB" sz="2400" b="1" dirty="0"/>
              <a:t>Shepperton</a:t>
            </a:r>
          </a:p>
          <a:p>
            <a:pPr marL="342900" lvl="0" indent="-342900">
              <a:buFont typeface="Arial" panose="020B0604020202020204" pitchFamily="34" charset="0"/>
              <a:buChar char="•"/>
            </a:pPr>
            <a:r>
              <a:rPr lang="en-GB" sz="2400" b="1" dirty="0"/>
              <a:t>Ashford</a:t>
            </a:r>
          </a:p>
          <a:p>
            <a:pPr marL="342900" lvl="0" indent="-342900">
              <a:buFont typeface="Arial" panose="020B0604020202020204" pitchFamily="34" charset="0"/>
              <a:buChar char="•"/>
            </a:pPr>
            <a:r>
              <a:rPr lang="en-GB" sz="2400" b="1" dirty="0"/>
              <a:t>Sunbury</a:t>
            </a:r>
            <a:r>
              <a:rPr lang="en-GB" sz="2400" dirty="0"/>
              <a:t>, Sunbury on Thames</a:t>
            </a:r>
          </a:p>
          <a:p>
            <a:pPr lvl="0"/>
            <a:endParaRPr lang="en-GB" sz="2400" dirty="0"/>
          </a:p>
        </p:txBody>
      </p:sp>
      <p:sp>
        <p:nvSpPr>
          <p:cNvPr id="11" name="TextBox 10">
            <a:extLst>
              <a:ext uri="{FF2B5EF4-FFF2-40B4-BE49-F238E27FC236}">
                <a16:creationId xmlns:a16="http://schemas.microsoft.com/office/drawing/2014/main" id="{4DBA0852-7590-C040-B0AD-56B0CD395093}"/>
              </a:ext>
            </a:extLst>
          </p:cNvPr>
          <p:cNvSpPr txBox="1"/>
          <p:nvPr/>
        </p:nvSpPr>
        <p:spPr>
          <a:xfrm>
            <a:off x="13583930" y="8802216"/>
            <a:ext cx="6264696" cy="4524315"/>
          </a:xfrm>
          <a:prstGeom prst="rect">
            <a:avLst/>
          </a:prstGeom>
          <a:solidFill>
            <a:schemeClr val="accent3"/>
          </a:solidFill>
        </p:spPr>
        <p:txBody>
          <a:bodyPr wrap="square" rtlCol="0">
            <a:spAutoFit/>
          </a:bodyPr>
          <a:lstStyle/>
          <a:p>
            <a:pPr lvl="0" algn="ctr"/>
            <a:r>
              <a:rPr lang="en-GB" sz="2400" b="1" dirty="0"/>
              <a:t>SOUTH EAST SURREY</a:t>
            </a:r>
          </a:p>
          <a:p>
            <a:pPr lvl="0"/>
            <a:endParaRPr lang="en-GB" sz="2400" dirty="0"/>
          </a:p>
          <a:p>
            <a:pPr marL="342900" lvl="0" indent="-342900">
              <a:buFont typeface="Arial" panose="020B0604020202020204" pitchFamily="34" charset="0"/>
              <a:buChar char="•"/>
            </a:pPr>
            <a:r>
              <a:rPr lang="en-GB" sz="2400" b="1" dirty="0"/>
              <a:t>The Bridge</a:t>
            </a:r>
            <a:r>
              <a:rPr lang="en-GB" sz="2400" dirty="0"/>
              <a:t>, Leatherhead</a:t>
            </a:r>
          </a:p>
          <a:p>
            <a:pPr marL="342900" lvl="0" indent="-342900">
              <a:buFont typeface="Arial" panose="020B0604020202020204" pitchFamily="34" charset="0"/>
              <a:buChar char="•"/>
            </a:pPr>
            <a:r>
              <a:rPr lang="en-GB" sz="2400" b="1" dirty="0"/>
              <a:t>Horley </a:t>
            </a:r>
          </a:p>
          <a:p>
            <a:pPr marL="342900" lvl="0" indent="-342900">
              <a:buFont typeface="Arial" panose="020B0604020202020204" pitchFamily="34" charset="0"/>
              <a:buChar char="•"/>
            </a:pPr>
            <a:r>
              <a:rPr lang="en-GB" sz="2400" b="1" dirty="0"/>
              <a:t>The Malthouse</a:t>
            </a:r>
            <a:r>
              <a:rPr lang="en-GB" sz="2400" dirty="0"/>
              <a:t>, Dorking</a:t>
            </a:r>
          </a:p>
          <a:p>
            <a:pPr marL="342900" lvl="0" indent="-342900">
              <a:buFont typeface="Arial" panose="020B0604020202020204" pitchFamily="34" charset="0"/>
              <a:buChar char="•"/>
            </a:pPr>
            <a:r>
              <a:rPr lang="en-GB" sz="2400" b="1" dirty="0"/>
              <a:t>Ashtead</a:t>
            </a:r>
          </a:p>
          <a:p>
            <a:pPr marL="342900" lvl="0" indent="-342900">
              <a:buFont typeface="Arial" panose="020B0604020202020204" pitchFamily="34" charset="0"/>
              <a:buChar char="•"/>
            </a:pPr>
            <a:r>
              <a:rPr lang="en-GB" sz="2400" b="1" dirty="0"/>
              <a:t>Phoenix</a:t>
            </a:r>
            <a:r>
              <a:rPr lang="en-GB" sz="2400" dirty="0"/>
              <a:t>, Tadworth</a:t>
            </a:r>
          </a:p>
          <a:p>
            <a:pPr marL="342900" lvl="0" indent="-342900">
              <a:buFont typeface="Arial" panose="020B0604020202020204" pitchFamily="34" charset="0"/>
              <a:buChar char="•"/>
            </a:pPr>
            <a:r>
              <a:rPr lang="en-GB" sz="2400" b="1" dirty="0"/>
              <a:t>Banstead</a:t>
            </a:r>
          </a:p>
          <a:p>
            <a:pPr marL="342900" lvl="0" indent="-342900">
              <a:buFont typeface="Arial" panose="020B0604020202020204" pitchFamily="34" charset="0"/>
              <a:buChar char="•"/>
            </a:pPr>
            <a:r>
              <a:rPr lang="en-GB" sz="2400" b="1" dirty="0"/>
              <a:t>The Annex</a:t>
            </a:r>
            <a:r>
              <a:rPr lang="en-GB" sz="2400" dirty="0"/>
              <a:t>, Redhill</a:t>
            </a:r>
          </a:p>
          <a:p>
            <a:pPr marL="342900" lvl="0" indent="-342900">
              <a:buFont typeface="Arial" panose="020B0604020202020204" pitchFamily="34" charset="0"/>
              <a:buChar char="•"/>
            </a:pPr>
            <a:r>
              <a:rPr lang="en-GB" sz="2400" b="1" dirty="0"/>
              <a:t>The Street, </a:t>
            </a:r>
            <a:r>
              <a:rPr lang="en-GB" sz="2400" dirty="0"/>
              <a:t>Caterham</a:t>
            </a:r>
          </a:p>
          <a:p>
            <a:pPr marL="342900" lvl="0" indent="-342900">
              <a:buFont typeface="Arial" panose="020B0604020202020204" pitchFamily="34" charset="0"/>
              <a:buChar char="•"/>
            </a:pPr>
            <a:r>
              <a:rPr lang="en-GB" sz="2400" b="1" dirty="0"/>
              <a:t>Harrys</a:t>
            </a:r>
            <a:r>
              <a:rPr lang="en-GB" sz="2400" dirty="0"/>
              <a:t>, Oxted</a:t>
            </a:r>
          </a:p>
          <a:p>
            <a:pPr marL="342900" lvl="0" indent="-342900">
              <a:buFont typeface="Arial" panose="020B0604020202020204" pitchFamily="34" charset="0"/>
              <a:buChar char="•"/>
            </a:pPr>
            <a:r>
              <a:rPr lang="en-GB" sz="2400" b="1" dirty="0"/>
              <a:t>Merstham Hub</a:t>
            </a:r>
          </a:p>
        </p:txBody>
      </p:sp>
      <p:sp>
        <p:nvSpPr>
          <p:cNvPr id="12" name="TextBox 11">
            <a:extLst>
              <a:ext uri="{FF2B5EF4-FFF2-40B4-BE49-F238E27FC236}">
                <a16:creationId xmlns:a16="http://schemas.microsoft.com/office/drawing/2014/main" id="{B7E3A1AD-0146-3841-B9C0-E30AFEBDEA19}"/>
              </a:ext>
            </a:extLst>
          </p:cNvPr>
          <p:cNvSpPr txBox="1"/>
          <p:nvPr/>
        </p:nvSpPr>
        <p:spPr>
          <a:xfrm>
            <a:off x="8526645" y="1056790"/>
            <a:ext cx="3960440" cy="1415772"/>
          </a:xfrm>
          <a:prstGeom prst="rect">
            <a:avLst/>
          </a:prstGeom>
          <a:solidFill>
            <a:schemeClr val="tx2">
              <a:lumMod val="40000"/>
              <a:lumOff val="60000"/>
            </a:schemeClr>
          </a:solidFill>
        </p:spPr>
        <p:txBody>
          <a:bodyPr wrap="square" rtlCol="0">
            <a:spAutoFit/>
          </a:bodyPr>
          <a:lstStyle/>
          <a:p>
            <a:pPr algn="ctr"/>
            <a:r>
              <a:rPr lang="en-US" b="1" dirty="0"/>
              <a:t>Youth </a:t>
            </a:r>
            <a:r>
              <a:rPr lang="en-US" b="1" dirty="0" err="1"/>
              <a:t>Centres</a:t>
            </a:r>
            <a:r>
              <a:rPr lang="en-US" b="1" dirty="0"/>
              <a:t> in scope</a:t>
            </a:r>
          </a:p>
        </p:txBody>
      </p:sp>
    </p:spTree>
    <p:extLst>
      <p:ext uri="{BB962C8B-B14F-4D97-AF65-F5344CB8AC3E}">
        <p14:creationId xmlns:p14="http://schemas.microsoft.com/office/powerpoint/2010/main" val="610657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3251</TotalTime>
  <Words>955</Words>
  <Application>Microsoft Office PowerPoint</Application>
  <PresentationFormat>Custom</PresentationFormat>
  <Paragraphs>142</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Surrey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RNeale</dc:creator>
  <cp:lastModifiedBy>Tunde Amolegbe</cp:lastModifiedBy>
  <cp:revision>135</cp:revision>
  <dcterms:created xsi:type="dcterms:W3CDTF">2014-03-28T10:25:23Z</dcterms:created>
  <dcterms:modified xsi:type="dcterms:W3CDTF">2020-06-25T12:07:31Z</dcterms:modified>
</cp:coreProperties>
</file>